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270" r:id="rId2"/>
    <p:sldId id="267" r:id="rId3"/>
    <p:sldId id="266" r:id="rId4"/>
    <p:sldId id="268" r:id="rId5"/>
    <p:sldId id="271" r:id="rId6"/>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AAE1"/>
    <a:srgbClr val="00B8EF"/>
    <a:srgbClr val="A5C249"/>
    <a:srgbClr val="7CCA62"/>
    <a:srgbClr val="6B999D"/>
    <a:srgbClr val="C9CECE"/>
    <a:srgbClr val="DFDFE3"/>
    <a:srgbClr val="D6E6B0"/>
    <a:srgbClr val="BFE9B5"/>
    <a:srgbClr val="A7EF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246" y="114"/>
      </p:cViewPr>
      <p:guideLst/>
    </p:cSldViewPr>
  </p:slideViewPr>
  <p:notesTextViewPr>
    <p:cViewPr>
      <p:scale>
        <a:sx n="1" d="1"/>
        <a:sy n="1" d="1"/>
      </p:scale>
      <p:origin x="0" y="0"/>
    </p:cViewPr>
  </p:notesTextViewPr>
  <p:notesViewPr>
    <p:cSldViewPr snapToGrid="0">
      <p:cViewPr varScale="1">
        <p:scale>
          <a:sx n="116" d="100"/>
          <a:sy n="116" d="100"/>
        </p:scale>
        <p:origin x="238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572E4C-1871-49B7-A02C-03C8E259335C}" type="doc">
      <dgm:prSet loTypeId="urn:microsoft.com/office/officeart/2005/8/layout/cycle5" loCatId="cycle" qsTypeId="urn:microsoft.com/office/officeart/2005/8/quickstyle/simple3" qsCatId="simple" csTypeId="urn:microsoft.com/office/officeart/2005/8/colors/accent0_3" csCatId="mainScheme" phldr="1"/>
      <dgm:spPr/>
      <dgm:t>
        <a:bodyPr/>
        <a:lstStyle/>
        <a:p>
          <a:endParaRPr lang="en-US"/>
        </a:p>
      </dgm:t>
    </dgm:pt>
    <dgm:pt modelId="{CBB04190-FF96-43A7-A026-F2A16E4EDE74}">
      <dgm:prSet phldrT="[Text]" custT="1"/>
      <dgm:spPr>
        <a:solidFill>
          <a:srgbClr val="A7EFF5"/>
        </a:solidFill>
      </dgm:spPr>
      <dgm:t>
        <a:bodyPr/>
        <a:lstStyle/>
        <a:p>
          <a:r>
            <a:rPr lang="en-US" sz="1200" b="0" dirty="0" smtClean="0"/>
            <a:t>1. Board will set overall agenda and policy for JCRC</a:t>
          </a:r>
          <a:endParaRPr lang="en-US" sz="1200" b="0" dirty="0"/>
        </a:p>
      </dgm:t>
    </dgm:pt>
    <dgm:pt modelId="{CAF78F1F-D8E7-4D2F-A016-CCAD53A44EF3}" type="parTrans" cxnId="{9A61D7B3-5EC8-4ED5-997C-68DD1C3F72BD}">
      <dgm:prSet/>
      <dgm:spPr/>
      <dgm:t>
        <a:bodyPr/>
        <a:lstStyle/>
        <a:p>
          <a:endParaRPr lang="en-US"/>
        </a:p>
      </dgm:t>
    </dgm:pt>
    <dgm:pt modelId="{7C2A41C4-7DE8-44B0-A640-FDE4F7D79EB8}" type="sibTrans" cxnId="{9A61D7B3-5EC8-4ED5-997C-68DD1C3F72BD}">
      <dgm:prSet/>
      <dgm:spPr/>
      <dgm:t>
        <a:bodyPr/>
        <a:lstStyle/>
        <a:p>
          <a:endParaRPr lang="en-US"/>
        </a:p>
      </dgm:t>
    </dgm:pt>
    <dgm:pt modelId="{D0CE0E92-DD17-45DB-BCD0-D6AE1975D410}">
      <dgm:prSet phldrT="[Text]" custT="1"/>
      <dgm:spPr>
        <a:solidFill>
          <a:srgbClr val="A7EFF5"/>
        </a:solidFill>
      </dgm:spPr>
      <dgm:t>
        <a:bodyPr/>
        <a:lstStyle/>
        <a:p>
          <a:r>
            <a:rPr lang="en-US" sz="1200" dirty="0" smtClean="0"/>
            <a:t>2. Committees will mostly take ownership for event ideas </a:t>
          </a:r>
          <a:endParaRPr lang="en-US" sz="1200" dirty="0"/>
        </a:p>
      </dgm:t>
    </dgm:pt>
    <dgm:pt modelId="{C3B21DCB-AF55-4E95-A306-12A93407A4DF}" type="parTrans" cxnId="{986550F4-3DA8-493D-9F07-042C69427055}">
      <dgm:prSet/>
      <dgm:spPr/>
      <dgm:t>
        <a:bodyPr/>
        <a:lstStyle/>
        <a:p>
          <a:endParaRPr lang="en-US"/>
        </a:p>
      </dgm:t>
    </dgm:pt>
    <dgm:pt modelId="{157231A6-731C-476B-8A99-8709E8AD01DA}" type="sibTrans" cxnId="{986550F4-3DA8-493D-9F07-042C69427055}">
      <dgm:prSet/>
      <dgm:spPr/>
      <dgm:t>
        <a:bodyPr/>
        <a:lstStyle/>
        <a:p>
          <a:endParaRPr lang="en-US"/>
        </a:p>
      </dgm:t>
    </dgm:pt>
    <dgm:pt modelId="{4DA61619-9953-4AF1-8EC3-DB88EF2F8A21}">
      <dgm:prSet phldrT="[Text]" custT="1"/>
      <dgm:spPr>
        <a:solidFill>
          <a:srgbClr val="A7EFF5"/>
        </a:solidFill>
      </dgm:spPr>
      <dgm:t>
        <a:bodyPr/>
        <a:lstStyle/>
        <a:p>
          <a:r>
            <a:rPr lang="en-US" sz="1200" dirty="0" smtClean="0"/>
            <a:t>3. Staff will research to ensure no conflicts with the mission/policy of JCRC/</a:t>
          </a:r>
          <a:r>
            <a:rPr lang="en-US" sz="1200" dirty="0" err="1" smtClean="0"/>
            <a:t>JewishCbus</a:t>
          </a:r>
          <a:endParaRPr lang="en-US" sz="1200" dirty="0"/>
        </a:p>
      </dgm:t>
    </dgm:pt>
    <dgm:pt modelId="{DF074D03-BFA6-4CEE-B219-84F661D77430}" type="parTrans" cxnId="{6FF7C5A7-8CE1-47D1-800A-080F65DD284A}">
      <dgm:prSet/>
      <dgm:spPr/>
      <dgm:t>
        <a:bodyPr/>
        <a:lstStyle/>
        <a:p>
          <a:endParaRPr lang="en-US"/>
        </a:p>
      </dgm:t>
    </dgm:pt>
    <dgm:pt modelId="{D0E7BBE5-89C2-4292-B6BB-F869E8FE0C1D}" type="sibTrans" cxnId="{6FF7C5A7-8CE1-47D1-800A-080F65DD284A}">
      <dgm:prSet/>
      <dgm:spPr/>
      <dgm:t>
        <a:bodyPr/>
        <a:lstStyle/>
        <a:p>
          <a:endParaRPr lang="en-US"/>
        </a:p>
      </dgm:t>
    </dgm:pt>
    <dgm:pt modelId="{60A77A70-6592-4AB0-AF8A-7194A51F95BE}">
      <dgm:prSet phldrT="[Text]" custT="1"/>
      <dgm:spPr>
        <a:solidFill>
          <a:srgbClr val="A7EFF5"/>
        </a:solidFill>
      </dgm:spPr>
      <dgm:t>
        <a:bodyPr/>
        <a:lstStyle/>
        <a:p>
          <a:r>
            <a:rPr lang="en-US" sz="1200" dirty="0" smtClean="0"/>
            <a:t>4b. Staff &amp; JCRC Chair will bring anything slightly controversial to Council for full vote </a:t>
          </a:r>
          <a:endParaRPr lang="en-US" sz="1200" dirty="0"/>
        </a:p>
      </dgm:t>
    </dgm:pt>
    <dgm:pt modelId="{4611B9BF-64B9-4EC6-AA4E-2A3BF36AF845}" type="parTrans" cxnId="{C96E4DFF-A953-4760-9497-00ADAC9E3632}">
      <dgm:prSet/>
      <dgm:spPr/>
      <dgm:t>
        <a:bodyPr/>
        <a:lstStyle/>
        <a:p>
          <a:endParaRPr lang="en-US"/>
        </a:p>
      </dgm:t>
    </dgm:pt>
    <dgm:pt modelId="{B7C2EA88-097B-467F-BB35-71720AECA681}" type="sibTrans" cxnId="{C96E4DFF-A953-4760-9497-00ADAC9E3632}">
      <dgm:prSet/>
      <dgm:spPr/>
      <dgm:t>
        <a:bodyPr/>
        <a:lstStyle/>
        <a:p>
          <a:endParaRPr lang="en-US"/>
        </a:p>
      </dgm:t>
    </dgm:pt>
    <dgm:pt modelId="{A798AD1C-2172-4ABE-9A88-E94DD93E4FA5}" type="pres">
      <dgm:prSet presAssocID="{33572E4C-1871-49B7-A02C-03C8E259335C}" presName="cycle" presStyleCnt="0">
        <dgm:presLayoutVars>
          <dgm:dir/>
          <dgm:resizeHandles val="exact"/>
        </dgm:presLayoutVars>
      </dgm:prSet>
      <dgm:spPr/>
      <dgm:t>
        <a:bodyPr/>
        <a:lstStyle/>
        <a:p>
          <a:endParaRPr lang="en-US"/>
        </a:p>
      </dgm:t>
    </dgm:pt>
    <dgm:pt modelId="{AFB78C54-B75B-47EA-85A2-07E0D7E1D5EA}" type="pres">
      <dgm:prSet presAssocID="{CBB04190-FF96-43A7-A026-F2A16E4EDE74}" presName="node" presStyleLbl="node1" presStyleIdx="0" presStyleCnt="4" custScaleX="103185" custScaleY="95366">
        <dgm:presLayoutVars>
          <dgm:bulletEnabled val="1"/>
        </dgm:presLayoutVars>
      </dgm:prSet>
      <dgm:spPr/>
      <dgm:t>
        <a:bodyPr/>
        <a:lstStyle/>
        <a:p>
          <a:endParaRPr lang="en-US"/>
        </a:p>
      </dgm:t>
    </dgm:pt>
    <dgm:pt modelId="{5AF91EFF-4BAB-4233-96F3-6DDE4653DF01}" type="pres">
      <dgm:prSet presAssocID="{CBB04190-FF96-43A7-A026-F2A16E4EDE74}" presName="spNode" presStyleCnt="0"/>
      <dgm:spPr/>
      <dgm:t>
        <a:bodyPr/>
        <a:lstStyle/>
        <a:p>
          <a:endParaRPr lang="en-US"/>
        </a:p>
      </dgm:t>
    </dgm:pt>
    <dgm:pt modelId="{5DED4B4C-3BDC-40D3-9D4A-E80F3F5A61E3}" type="pres">
      <dgm:prSet presAssocID="{7C2A41C4-7DE8-44B0-A640-FDE4F7D79EB8}" presName="sibTrans" presStyleLbl="sibTrans1D1" presStyleIdx="0" presStyleCnt="4"/>
      <dgm:spPr/>
      <dgm:t>
        <a:bodyPr/>
        <a:lstStyle/>
        <a:p>
          <a:endParaRPr lang="en-US"/>
        </a:p>
      </dgm:t>
    </dgm:pt>
    <dgm:pt modelId="{33E0C776-5A84-4DD4-8625-AA633E0AE794}" type="pres">
      <dgm:prSet presAssocID="{D0CE0E92-DD17-45DB-BCD0-D6AE1975D410}" presName="node" presStyleLbl="node1" presStyleIdx="1" presStyleCnt="4" custScaleX="108747" custScaleY="104553" custRadScaleRad="97981" custRadScaleInc="-2969">
        <dgm:presLayoutVars>
          <dgm:bulletEnabled val="1"/>
        </dgm:presLayoutVars>
      </dgm:prSet>
      <dgm:spPr/>
      <dgm:t>
        <a:bodyPr/>
        <a:lstStyle/>
        <a:p>
          <a:endParaRPr lang="en-US"/>
        </a:p>
      </dgm:t>
    </dgm:pt>
    <dgm:pt modelId="{9617350C-F458-4127-99C2-7E3998BE95FD}" type="pres">
      <dgm:prSet presAssocID="{D0CE0E92-DD17-45DB-BCD0-D6AE1975D410}" presName="spNode" presStyleCnt="0"/>
      <dgm:spPr/>
      <dgm:t>
        <a:bodyPr/>
        <a:lstStyle/>
        <a:p>
          <a:endParaRPr lang="en-US"/>
        </a:p>
      </dgm:t>
    </dgm:pt>
    <dgm:pt modelId="{F5EA2928-91B3-4DD5-BA9B-7B868A6D6039}" type="pres">
      <dgm:prSet presAssocID="{157231A6-731C-476B-8A99-8709E8AD01DA}" presName="sibTrans" presStyleLbl="sibTrans1D1" presStyleIdx="1" presStyleCnt="4"/>
      <dgm:spPr/>
      <dgm:t>
        <a:bodyPr/>
        <a:lstStyle/>
        <a:p>
          <a:endParaRPr lang="en-US"/>
        </a:p>
      </dgm:t>
    </dgm:pt>
    <dgm:pt modelId="{0FF5B054-EBF1-4E01-AD70-5EC49EC556FE}" type="pres">
      <dgm:prSet presAssocID="{4DA61619-9953-4AF1-8EC3-DB88EF2F8A21}" presName="node" presStyleLbl="node1" presStyleIdx="2" presStyleCnt="4" custScaleX="110394" custScaleY="117229">
        <dgm:presLayoutVars>
          <dgm:bulletEnabled val="1"/>
        </dgm:presLayoutVars>
      </dgm:prSet>
      <dgm:spPr/>
      <dgm:t>
        <a:bodyPr/>
        <a:lstStyle/>
        <a:p>
          <a:endParaRPr lang="en-US"/>
        </a:p>
      </dgm:t>
    </dgm:pt>
    <dgm:pt modelId="{7F9AB3BB-3E9D-44B7-AACB-4401CCFED9E6}" type="pres">
      <dgm:prSet presAssocID="{4DA61619-9953-4AF1-8EC3-DB88EF2F8A21}" presName="spNode" presStyleCnt="0"/>
      <dgm:spPr/>
      <dgm:t>
        <a:bodyPr/>
        <a:lstStyle/>
        <a:p>
          <a:endParaRPr lang="en-US"/>
        </a:p>
      </dgm:t>
    </dgm:pt>
    <dgm:pt modelId="{6EA677AD-6CE3-426D-8632-3A6187764CCD}" type="pres">
      <dgm:prSet presAssocID="{D0E7BBE5-89C2-4292-B6BB-F869E8FE0C1D}" presName="sibTrans" presStyleLbl="sibTrans1D1" presStyleIdx="2" presStyleCnt="4"/>
      <dgm:spPr/>
      <dgm:t>
        <a:bodyPr/>
        <a:lstStyle/>
        <a:p>
          <a:endParaRPr lang="en-US"/>
        </a:p>
      </dgm:t>
    </dgm:pt>
    <dgm:pt modelId="{6DDA0C82-3D42-4EBB-B314-6D38AACC7E5A}" type="pres">
      <dgm:prSet presAssocID="{60A77A70-6592-4AB0-AF8A-7194A51F95BE}" presName="node" presStyleLbl="node1" presStyleIdx="3" presStyleCnt="4" custScaleX="111037" custScaleY="112464">
        <dgm:presLayoutVars>
          <dgm:bulletEnabled val="1"/>
        </dgm:presLayoutVars>
      </dgm:prSet>
      <dgm:spPr/>
      <dgm:t>
        <a:bodyPr/>
        <a:lstStyle/>
        <a:p>
          <a:endParaRPr lang="en-US"/>
        </a:p>
      </dgm:t>
    </dgm:pt>
    <dgm:pt modelId="{C53792C8-DB4B-4B47-B9E7-D798A836FA0D}" type="pres">
      <dgm:prSet presAssocID="{60A77A70-6592-4AB0-AF8A-7194A51F95BE}" presName="spNode" presStyleCnt="0"/>
      <dgm:spPr/>
      <dgm:t>
        <a:bodyPr/>
        <a:lstStyle/>
        <a:p>
          <a:endParaRPr lang="en-US"/>
        </a:p>
      </dgm:t>
    </dgm:pt>
    <dgm:pt modelId="{73AF11AE-90DC-4972-9211-8665ADDFFA6F}" type="pres">
      <dgm:prSet presAssocID="{B7C2EA88-097B-467F-BB35-71720AECA681}" presName="sibTrans" presStyleLbl="sibTrans1D1" presStyleIdx="3" presStyleCnt="4"/>
      <dgm:spPr/>
      <dgm:t>
        <a:bodyPr/>
        <a:lstStyle/>
        <a:p>
          <a:endParaRPr lang="en-US"/>
        </a:p>
      </dgm:t>
    </dgm:pt>
  </dgm:ptLst>
  <dgm:cxnLst>
    <dgm:cxn modelId="{A9A46221-30FC-494B-8AFE-74E311D685DA}" type="presOf" srcId="{157231A6-731C-476B-8A99-8709E8AD01DA}" destId="{F5EA2928-91B3-4DD5-BA9B-7B868A6D6039}" srcOrd="0" destOrd="0" presId="urn:microsoft.com/office/officeart/2005/8/layout/cycle5"/>
    <dgm:cxn modelId="{478A3D70-A74F-44DD-B102-DDB8A2E7C0F8}" type="presOf" srcId="{4DA61619-9953-4AF1-8EC3-DB88EF2F8A21}" destId="{0FF5B054-EBF1-4E01-AD70-5EC49EC556FE}" srcOrd="0" destOrd="0" presId="urn:microsoft.com/office/officeart/2005/8/layout/cycle5"/>
    <dgm:cxn modelId="{70860EAC-762F-40C1-8B90-84D5E0E7963C}" type="presOf" srcId="{D0CE0E92-DD17-45DB-BCD0-D6AE1975D410}" destId="{33E0C776-5A84-4DD4-8625-AA633E0AE794}" srcOrd="0" destOrd="0" presId="urn:microsoft.com/office/officeart/2005/8/layout/cycle5"/>
    <dgm:cxn modelId="{C96E4DFF-A953-4760-9497-00ADAC9E3632}" srcId="{33572E4C-1871-49B7-A02C-03C8E259335C}" destId="{60A77A70-6592-4AB0-AF8A-7194A51F95BE}" srcOrd="3" destOrd="0" parTransId="{4611B9BF-64B9-4EC6-AA4E-2A3BF36AF845}" sibTransId="{B7C2EA88-097B-467F-BB35-71720AECA681}"/>
    <dgm:cxn modelId="{4A9BABB2-136B-4FC0-AED6-B47734EED872}" type="presOf" srcId="{60A77A70-6592-4AB0-AF8A-7194A51F95BE}" destId="{6DDA0C82-3D42-4EBB-B314-6D38AACC7E5A}" srcOrd="0" destOrd="0" presId="urn:microsoft.com/office/officeart/2005/8/layout/cycle5"/>
    <dgm:cxn modelId="{6FF7C5A7-8CE1-47D1-800A-080F65DD284A}" srcId="{33572E4C-1871-49B7-A02C-03C8E259335C}" destId="{4DA61619-9953-4AF1-8EC3-DB88EF2F8A21}" srcOrd="2" destOrd="0" parTransId="{DF074D03-BFA6-4CEE-B219-84F661D77430}" sibTransId="{D0E7BBE5-89C2-4292-B6BB-F869E8FE0C1D}"/>
    <dgm:cxn modelId="{D4D5E09C-B351-4F37-95C7-F27F89FBA266}" type="presOf" srcId="{CBB04190-FF96-43A7-A026-F2A16E4EDE74}" destId="{AFB78C54-B75B-47EA-85A2-07E0D7E1D5EA}" srcOrd="0" destOrd="0" presId="urn:microsoft.com/office/officeart/2005/8/layout/cycle5"/>
    <dgm:cxn modelId="{56709BBC-3048-4A31-8968-40027001CAEB}" type="presOf" srcId="{D0E7BBE5-89C2-4292-B6BB-F869E8FE0C1D}" destId="{6EA677AD-6CE3-426D-8632-3A6187764CCD}" srcOrd="0" destOrd="0" presId="urn:microsoft.com/office/officeart/2005/8/layout/cycle5"/>
    <dgm:cxn modelId="{AFA8C726-365A-4ED7-AD5F-2FD420FA4D28}" type="presOf" srcId="{B7C2EA88-097B-467F-BB35-71720AECA681}" destId="{73AF11AE-90DC-4972-9211-8665ADDFFA6F}" srcOrd="0" destOrd="0" presId="urn:microsoft.com/office/officeart/2005/8/layout/cycle5"/>
    <dgm:cxn modelId="{986550F4-3DA8-493D-9F07-042C69427055}" srcId="{33572E4C-1871-49B7-A02C-03C8E259335C}" destId="{D0CE0E92-DD17-45DB-BCD0-D6AE1975D410}" srcOrd="1" destOrd="0" parTransId="{C3B21DCB-AF55-4E95-A306-12A93407A4DF}" sibTransId="{157231A6-731C-476B-8A99-8709E8AD01DA}"/>
    <dgm:cxn modelId="{67F493EF-F824-4AB2-BE7D-C3FA1D9DB6F8}" type="presOf" srcId="{7C2A41C4-7DE8-44B0-A640-FDE4F7D79EB8}" destId="{5DED4B4C-3BDC-40D3-9D4A-E80F3F5A61E3}" srcOrd="0" destOrd="0" presId="urn:microsoft.com/office/officeart/2005/8/layout/cycle5"/>
    <dgm:cxn modelId="{00CD0756-E131-4A9F-8089-F2696C321D80}" type="presOf" srcId="{33572E4C-1871-49B7-A02C-03C8E259335C}" destId="{A798AD1C-2172-4ABE-9A88-E94DD93E4FA5}" srcOrd="0" destOrd="0" presId="urn:microsoft.com/office/officeart/2005/8/layout/cycle5"/>
    <dgm:cxn modelId="{9A61D7B3-5EC8-4ED5-997C-68DD1C3F72BD}" srcId="{33572E4C-1871-49B7-A02C-03C8E259335C}" destId="{CBB04190-FF96-43A7-A026-F2A16E4EDE74}" srcOrd="0" destOrd="0" parTransId="{CAF78F1F-D8E7-4D2F-A016-CCAD53A44EF3}" sibTransId="{7C2A41C4-7DE8-44B0-A640-FDE4F7D79EB8}"/>
    <dgm:cxn modelId="{53B86D8D-4FD4-4B74-9F50-09099BC2568A}" type="presParOf" srcId="{A798AD1C-2172-4ABE-9A88-E94DD93E4FA5}" destId="{AFB78C54-B75B-47EA-85A2-07E0D7E1D5EA}" srcOrd="0" destOrd="0" presId="urn:microsoft.com/office/officeart/2005/8/layout/cycle5"/>
    <dgm:cxn modelId="{0D83EF19-1369-4288-AA8D-43243295F85D}" type="presParOf" srcId="{A798AD1C-2172-4ABE-9A88-E94DD93E4FA5}" destId="{5AF91EFF-4BAB-4233-96F3-6DDE4653DF01}" srcOrd="1" destOrd="0" presId="urn:microsoft.com/office/officeart/2005/8/layout/cycle5"/>
    <dgm:cxn modelId="{A1DFB8E6-AF4B-473E-91BE-59EE04C111CD}" type="presParOf" srcId="{A798AD1C-2172-4ABE-9A88-E94DD93E4FA5}" destId="{5DED4B4C-3BDC-40D3-9D4A-E80F3F5A61E3}" srcOrd="2" destOrd="0" presId="urn:microsoft.com/office/officeart/2005/8/layout/cycle5"/>
    <dgm:cxn modelId="{DFB09066-D555-4B54-8584-912538FBDE08}" type="presParOf" srcId="{A798AD1C-2172-4ABE-9A88-E94DD93E4FA5}" destId="{33E0C776-5A84-4DD4-8625-AA633E0AE794}" srcOrd="3" destOrd="0" presId="urn:microsoft.com/office/officeart/2005/8/layout/cycle5"/>
    <dgm:cxn modelId="{10AB2E5B-2E06-4248-B12B-15ED582FA1A7}" type="presParOf" srcId="{A798AD1C-2172-4ABE-9A88-E94DD93E4FA5}" destId="{9617350C-F458-4127-99C2-7E3998BE95FD}" srcOrd="4" destOrd="0" presId="urn:microsoft.com/office/officeart/2005/8/layout/cycle5"/>
    <dgm:cxn modelId="{28F6D393-E8E0-4DD4-9999-CDE7F1DE954D}" type="presParOf" srcId="{A798AD1C-2172-4ABE-9A88-E94DD93E4FA5}" destId="{F5EA2928-91B3-4DD5-BA9B-7B868A6D6039}" srcOrd="5" destOrd="0" presId="urn:microsoft.com/office/officeart/2005/8/layout/cycle5"/>
    <dgm:cxn modelId="{34A0A077-EE3E-458D-B22A-BA7FA939D346}" type="presParOf" srcId="{A798AD1C-2172-4ABE-9A88-E94DD93E4FA5}" destId="{0FF5B054-EBF1-4E01-AD70-5EC49EC556FE}" srcOrd="6" destOrd="0" presId="urn:microsoft.com/office/officeart/2005/8/layout/cycle5"/>
    <dgm:cxn modelId="{18259B56-D516-43E5-9195-5E5EBE19073C}" type="presParOf" srcId="{A798AD1C-2172-4ABE-9A88-E94DD93E4FA5}" destId="{7F9AB3BB-3E9D-44B7-AACB-4401CCFED9E6}" srcOrd="7" destOrd="0" presId="urn:microsoft.com/office/officeart/2005/8/layout/cycle5"/>
    <dgm:cxn modelId="{78BF95F8-CD45-407E-872C-2835B045C102}" type="presParOf" srcId="{A798AD1C-2172-4ABE-9A88-E94DD93E4FA5}" destId="{6EA677AD-6CE3-426D-8632-3A6187764CCD}" srcOrd="8" destOrd="0" presId="urn:microsoft.com/office/officeart/2005/8/layout/cycle5"/>
    <dgm:cxn modelId="{28AC0F77-C3DE-444B-9D92-B6F89BE3D8E4}" type="presParOf" srcId="{A798AD1C-2172-4ABE-9A88-E94DD93E4FA5}" destId="{6DDA0C82-3D42-4EBB-B314-6D38AACC7E5A}" srcOrd="9" destOrd="0" presId="urn:microsoft.com/office/officeart/2005/8/layout/cycle5"/>
    <dgm:cxn modelId="{737BA497-E019-41B7-BAFA-91BA71F3ED7A}" type="presParOf" srcId="{A798AD1C-2172-4ABE-9A88-E94DD93E4FA5}" destId="{C53792C8-DB4B-4B47-B9E7-D798A836FA0D}" srcOrd="10" destOrd="0" presId="urn:microsoft.com/office/officeart/2005/8/layout/cycle5"/>
    <dgm:cxn modelId="{88D38512-FB8E-4671-B882-A7BF3723EFFD}" type="presParOf" srcId="{A798AD1C-2172-4ABE-9A88-E94DD93E4FA5}" destId="{73AF11AE-90DC-4972-9211-8665ADDFFA6F}" srcOrd="11" destOrd="0" presId="urn:microsoft.com/office/officeart/2005/8/layout/cycle5"/>
  </dgm:cxnLst>
  <dgm:bg>
    <a:noFill/>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B78C54-B75B-47EA-85A2-07E0D7E1D5EA}">
      <dsp:nvSpPr>
        <dsp:cNvPr id="0" name=""/>
        <dsp:cNvSpPr/>
      </dsp:nvSpPr>
      <dsp:spPr>
        <a:xfrm>
          <a:off x="1925548" y="-26036"/>
          <a:ext cx="1326669" cy="796990"/>
        </a:xfrm>
        <a:prstGeom prst="roundRect">
          <a:avLst/>
        </a:prstGeom>
        <a:solidFill>
          <a:srgbClr val="A7EFF5"/>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kern="1200" dirty="0" smtClean="0"/>
            <a:t>1. Board will set overall agenda and policy for JCRC</a:t>
          </a:r>
          <a:endParaRPr lang="en-US" sz="1200" b="0" kern="1200" dirty="0"/>
        </a:p>
      </dsp:txBody>
      <dsp:txXfrm>
        <a:off x="1964454" y="12870"/>
        <a:ext cx="1248857" cy="719178"/>
      </dsp:txXfrm>
    </dsp:sp>
    <dsp:sp modelId="{5DED4B4C-3BDC-40D3-9D4A-E80F3F5A61E3}">
      <dsp:nvSpPr>
        <dsp:cNvPr id="0" name=""/>
        <dsp:cNvSpPr/>
      </dsp:nvSpPr>
      <dsp:spPr>
        <a:xfrm>
          <a:off x="1171078" y="351605"/>
          <a:ext cx="2762139" cy="2762139"/>
        </a:xfrm>
        <a:custGeom>
          <a:avLst/>
          <a:gdLst/>
          <a:ahLst/>
          <a:cxnLst/>
          <a:rect l="0" t="0" r="0" b="0"/>
          <a:pathLst>
            <a:path>
              <a:moveTo>
                <a:pt x="2240831" y="300253"/>
              </a:moveTo>
              <a:arcTo wR="1381069" hR="1381069" stAng="18510082" swAng="1500335"/>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3E0C776-5A84-4DD4-8625-AA633E0AE794}">
      <dsp:nvSpPr>
        <dsp:cNvPr id="0" name=""/>
        <dsp:cNvSpPr/>
      </dsp:nvSpPr>
      <dsp:spPr>
        <a:xfrm>
          <a:off x="3242815" y="1295609"/>
          <a:ext cx="1398181" cy="873767"/>
        </a:xfrm>
        <a:prstGeom prst="roundRect">
          <a:avLst/>
        </a:prstGeom>
        <a:solidFill>
          <a:srgbClr val="A7EFF5"/>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 Committees will mostly take ownership for event ideas </a:t>
          </a:r>
          <a:endParaRPr lang="en-US" sz="1200" kern="1200" dirty="0"/>
        </a:p>
      </dsp:txBody>
      <dsp:txXfrm>
        <a:off x="3285469" y="1338263"/>
        <a:ext cx="1312873" cy="788459"/>
      </dsp:txXfrm>
    </dsp:sp>
    <dsp:sp modelId="{F5EA2928-91B3-4DD5-BA9B-7B868A6D6039}">
      <dsp:nvSpPr>
        <dsp:cNvPr id="0" name=""/>
        <dsp:cNvSpPr/>
      </dsp:nvSpPr>
      <dsp:spPr>
        <a:xfrm>
          <a:off x="1171675" y="394868"/>
          <a:ext cx="2762139" cy="2762139"/>
        </a:xfrm>
        <a:custGeom>
          <a:avLst/>
          <a:gdLst/>
          <a:ahLst/>
          <a:cxnLst/>
          <a:rect l="0" t="0" r="0" b="0"/>
          <a:pathLst>
            <a:path>
              <a:moveTo>
                <a:pt x="2637456" y="1954521"/>
              </a:moveTo>
              <a:arcTo wR="1381069" hR="1381069" stAng="1472002" swAng="1487962"/>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FF5B054-EBF1-4E01-AD70-5EC49EC556FE}">
      <dsp:nvSpPr>
        <dsp:cNvPr id="0" name=""/>
        <dsp:cNvSpPr/>
      </dsp:nvSpPr>
      <dsp:spPr>
        <a:xfrm>
          <a:off x="1879205" y="2644746"/>
          <a:ext cx="1419357" cy="979703"/>
        </a:xfrm>
        <a:prstGeom prst="roundRect">
          <a:avLst/>
        </a:prstGeom>
        <a:solidFill>
          <a:srgbClr val="A7EFF5"/>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3. Staff will research to ensure no conflicts with the mission/policy of JCRC/</a:t>
          </a:r>
          <a:r>
            <a:rPr lang="en-US" sz="1200" kern="1200" dirty="0" err="1" smtClean="0"/>
            <a:t>JewishCbus</a:t>
          </a:r>
          <a:endParaRPr lang="en-US" sz="1200" kern="1200" dirty="0"/>
        </a:p>
      </dsp:txBody>
      <dsp:txXfrm>
        <a:off x="1927030" y="2692571"/>
        <a:ext cx="1323707" cy="884053"/>
      </dsp:txXfrm>
    </dsp:sp>
    <dsp:sp modelId="{6EA677AD-6CE3-426D-8632-3A6187764CCD}">
      <dsp:nvSpPr>
        <dsp:cNvPr id="0" name=""/>
        <dsp:cNvSpPr/>
      </dsp:nvSpPr>
      <dsp:spPr>
        <a:xfrm>
          <a:off x="1207813" y="372458"/>
          <a:ext cx="2762139" cy="2762139"/>
        </a:xfrm>
        <a:custGeom>
          <a:avLst/>
          <a:gdLst/>
          <a:ahLst/>
          <a:cxnLst/>
          <a:rect l="0" t="0" r="0" b="0"/>
          <a:pathLst>
            <a:path>
              <a:moveTo>
                <a:pt x="519324" y="2460305"/>
              </a:moveTo>
              <a:arcTo wR="1381069" hR="1381069" stAng="7716394" swAng="1428885"/>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DDA0C82-3D42-4EBB-B314-6D38AACC7E5A}">
      <dsp:nvSpPr>
        <dsp:cNvPr id="0" name=""/>
        <dsp:cNvSpPr/>
      </dsp:nvSpPr>
      <dsp:spPr>
        <a:xfrm>
          <a:off x="494001" y="1283588"/>
          <a:ext cx="1427624" cy="939881"/>
        </a:xfrm>
        <a:prstGeom prst="roundRect">
          <a:avLst/>
        </a:prstGeom>
        <a:solidFill>
          <a:srgbClr val="A7EFF5"/>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4b. Staff &amp; JCRC Chair will bring anything slightly controversial to Council for full vote </a:t>
          </a:r>
          <a:endParaRPr lang="en-US" sz="1200" kern="1200" dirty="0"/>
        </a:p>
      </dsp:txBody>
      <dsp:txXfrm>
        <a:off x="539882" y="1329469"/>
        <a:ext cx="1335862" cy="848119"/>
      </dsp:txXfrm>
    </dsp:sp>
    <dsp:sp modelId="{73AF11AE-90DC-4972-9211-8665ADDFFA6F}">
      <dsp:nvSpPr>
        <dsp:cNvPr id="0" name=""/>
        <dsp:cNvSpPr/>
      </dsp:nvSpPr>
      <dsp:spPr>
        <a:xfrm>
          <a:off x="1207813" y="372458"/>
          <a:ext cx="2762139" cy="2762139"/>
        </a:xfrm>
        <a:custGeom>
          <a:avLst/>
          <a:gdLst/>
          <a:ahLst/>
          <a:cxnLst/>
          <a:rect l="0" t="0" r="0" b="0"/>
          <a:pathLst>
            <a:path>
              <a:moveTo>
                <a:pt x="161598" y="732808"/>
              </a:moveTo>
              <a:arcTo wR="1381069" hR="1381069" stAng="12479686" swAng="1511918"/>
            </a:path>
          </a:pathLst>
        </a:custGeom>
        <a:noFill/>
        <a:ln w="12700"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CE92010B-6A4D-4C5A-BB05-50E5C9BB1BFC}" type="datetimeFigureOut">
              <a:rPr lang="en-US" smtClean="0"/>
              <a:t>9/17/2020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7F6E026-5C43-4B0D-82AC-5B269ADE83A1}" type="slidenum">
              <a:rPr lang="en-US" smtClean="0"/>
              <a:t>‹#›</a:t>
            </a:fld>
            <a:endParaRPr lang="en-US"/>
          </a:p>
        </p:txBody>
      </p:sp>
    </p:spTree>
    <p:extLst>
      <p:ext uri="{BB962C8B-B14F-4D97-AF65-F5344CB8AC3E}">
        <p14:creationId xmlns:p14="http://schemas.microsoft.com/office/powerpoint/2010/main" val="1160694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FCDAF480-A845-459D-9F80-5F1DF20B8D51}" type="datetimeFigureOut">
              <a:rPr lang="en-US" smtClean="0"/>
              <a:t>9/17/2020</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ADFF5628-7152-4001-ADC7-2386ABAAF5F4}" type="slidenum">
              <a:rPr lang="en-US" smtClean="0"/>
              <a:t>‹#›</a:t>
            </a:fld>
            <a:endParaRPr lang="en-US"/>
          </a:p>
        </p:txBody>
      </p:sp>
    </p:spTree>
    <p:extLst>
      <p:ext uri="{BB962C8B-B14F-4D97-AF65-F5344CB8AC3E}">
        <p14:creationId xmlns:p14="http://schemas.microsoft.com/office/powerpoint/2010/main" val="1849261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3107094"/>
            <a:ext cx="10058400" cy="1218017"/>
          </a:xfrm>
        </p:spPr>
        <p:txBody>
          <a:bodyPr anchor="b">
            <a:noAutofit/>
          </a:bodyPr>
          <a:lstStyle>
            <a:lvl1pPr algn="ctr">
              <a:lnSpc>
                <a:spcPct val="85000"/>
              </a:lnSpc>
              <a:defRPr sz="4000" spc="-50" baseline="0">
                <a:solidFill>
                  <a:srgbClr val="27AAE1"/>
                </a:solidFill>
                <a:latin typeface="Gotham Book" pitchFamily="50" charset="0"/>
                <a:cs typeface="Gotham Book" pitchFamily="50" charset="0"/>
              </a:defRPr>
            </a:lvl1pPr>
          </a:lstStyle>
          <a:p>
            <a:r>
              <a:rPr lang="en-US" dirty="0" smtClean="0"/>
              <a:t>Slide Title Headline (Gotham Book 40)</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ctr">
              <a:buNone/>
              <a:defRPr sz="2400" cap="none" spc="200" baseline="0">
                <a:solidFill>
                  <a:schemeClr val="tx2"/>
                </a:solidFill>
                <a:latin typeface="Gotham Book" pitchFamily="50" charset="0"/>
                <a:cs typeface="Gotham Book" pitchFamily="50"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Sub-title or explainer (Gotham Book 24)</a:t>
            </a:r>
          </a:p>
        </p:txBody>
      </p:sp>
      <p:sp>
        <p:nvSpPr>
          <p:cNvPr id="4" name="Date Placeholder 3"/>
          <p:cNvSpPr>
            <a:spLocks noGrp="1"/>
          </p:cNvSpPr>
          <p:nvPr>
            <p:ph type="dt" sz="half" idx="10"/>
          </p:nvPr>
        </p:nvSpPr>
        <p:spPr/>
        <p:txBody>
          <a:bodyPr/>
          <a:lstStyle/>
          <a:p>
            <a:fld id="{E8101704-2F0C-4DB2-B7C9-A17DA35F972A}" type="datetime1">
              <a:rPr lang="en-US" smtClean="0"/>
              <a:t>9/17/2020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35C34-FA12-48E3-9483-4DA298485DF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rgbClr val="27AAE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593"/>
          <a:stretch/>
        </p:blipFill>
        <p:spPr>
          <a:xfrm>
            <a:off x="2998573" y="835059"/>
            <a:ext cx="6289579" cy="1895538"/>
          </a:xfrm>
          <a:prstGeom prst="rect">
            <a:avLst/>
          </a:prstGeom>
        </p:spPr>
      </p:pic>
    </p:spTree>
    <p:extLst>
      <p:ext uri="{BB962C8B-B14F-4D97-AF65-F5344CB8AC3E}">
        <p14:creationId xmlns:p14="http://schemas.microsoft.com/office/powerpoint/2010/main" val="32685177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spcAft>
                <a:spcPts val="600"/>
              </a:spcAf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97279" y="1681252"/>
            <a:ext cx="10640631" cy="4187841"/>
          </a:xfrm>
        </p:spPr>
        <p:txBody>
          <a:bodyPr/>
          <a:lstStyle>
            <a:lvl1pPr marL="274320" indent="-274320">
              <a:lnSpc>
                <a:spcPct val="100000"/>
              </a:lnSpc>
              <a:spcBef>
                <a:spcPts val="0"/>
              </a:spcBef>
              <a:spcAft>
                <a:spcPts val="600"/>
              </a:spcAft>
              <a:defRPr/>
            </a:lvl1pPr>
            <a:lvl2pPr marL="475488" indent="-274320">
              <a:lnSpc>
                <a:spcPct val="100000"/>
              </a:lnSpc>
              <a:spcBef>
                <a:spcPts val="0"/>
              </a:spcBef>
              <a:spcAft>
                <a:spcPts val="600"/>
              </a:spcAft>
              <a:defRPr/>
            </a:lvl2pPr>
            <a:lvl3pPr marL="658368" indent="-274320">
              <a:lnSpc>
                <a:spcPct val="100000"/>
              </a:lnSpc>
              <a:spcBef>
                <a:spcPts val="0"/>
              </a:spcBef>
              <a:spcAft>
                <a:spcPts val="600"/>
              </a:spcAft>
              <a:defRPr/>
            </a:lvl3pPr>
            <a:lvl4pPr marL="841248" indent="-274320">
              <a:lnSpc>
                <a:spcPct val="100000"/>
              </a:lnSpc>
              <a:spcBef>
                <a:spcPts val="0"/>
              </a:spcBef>
              <a:spcAft>
                <a:spcPts val="600"/>
              </a:spcAft>
              <a:defRPr/>
            </a:lvl4pPr>
            <a:lvl5pPr marL="1024128" indent="-274320">
              <a:lnSpc>
                <a:spcPct val="100000"/>
              </a:lnSpc>
              <a:spcBef>
                <a:spcPts val="0"/>
              </a:spcBef>
              <a:spcAft>
                <a:spcPts val="600"/>
              </a:spcAf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3044616-B591-40BF-A5A2-C208114B123A}" type="datetime1">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35C34-FA12-48E3-9483-4DA298485DFA}" type="slidenum">
              <a:rPr lang="en-US" smtClean="0"/>
              <a:t>‹#›</a:t>
            </a:fld>
            <a:endParaRPr lang="en-US"/>
          </a:p>
        </p:txBody>
      </p:sp>
    </p:spTree>
    <p:extLst>
      <p:ext uri="{BB962C8B-B14F-4D97-AF65-F5344CB8AC3E}">
        <p14:creationId xmlns:p14="http://schemas.microsoft.com/office/powerpoint/2010/main" val="32535590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spcAft>
                <a:spcPts val="600"/>
              </a:spcAf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97279" y="1681252"/>
            <a:ext cx="6395203" cy="4532936"/>
          </a:xfrm>
        </p:spPr>
        <p:txBody>
          <a:bodyPr/>
          <a:lstStyle>
            <a:lvl1pPr marL="274320" indent="-274320">
              <a:lnSpc>
                <a:spcPct val="100000"/>
              </a:lnSpc>
              <a:spcBef>
                <a:spcPts val="0"/>
              </a:spcBef>
              <a:spcAft>
                <a:spcPts val="600"/>
              </a:spcAft>
              <a:defRPr/>
            </a:lvl1pPr>
            <a:lvl2pPr marL="475488" indent="-274320">
              <a:lnSpc>
                <a:spcPct val="100000"/>
              </a:lnSpc>
              <a:spcBef>
                <a:spcPts val="0"/>
              </a:spcBef>
              <a:spcAft>
                <a:spcPts val="600"/>
              </a:spcAft>
              <a:defRPr/>
            </a:lvl2pPr>
            <a:lvl3pPr marL="658368" indent="-274320">
              <a:lnSpc>
                <a:spcPct val="100000"/>
              </a:lnSpc>
              <a:spcBef>
                <a:spcPts val="0"/>
              </a:spcBef>
              <a:spcAft>
                <a:spcPts val="600"/>
              </a:spcAft>
              <a:defRPr/>
            </a:lvl3pPr>
            <a:lvl4pPr marL="841248" indent="-274320">
              <a:lnSpc>
                <a:spcPct val="100000"/>
              </a:lnSpc>
              <a:spcBef>
                <a:spcPts val="0"/>
              </a:spcBef>
              <a:spcAft>
                <a:spcPts val="600"/>
              </a:spcAft>
              <a:defRPr/>
            </a:lvl4pPr>
            <a:lvl5pPr marL="1024128" indent="-274320">
              <a:lnSpc>
                <a:spcPct val="100000"/>
              </a:lnSpc>
              <a:spcBef>
                <a:spcPts val="0"/>
              </a:spcBef>
              <a:spcAft>
                <a:spcPts val="600"/>
              </a:spcAf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3044616-B591-40BF-A5A2-C208114B123A}" type="datetime1">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35C34-FA12-48E3-9483-4DA298485DFA}" type="slidenum">
              <a:rPr lang="en-US" smtClean="0"/>
              <a:t>‹#›</a:t>
            </a:fld>
            <a:endParaRPr lang="en-US"/>
          </a:p>
        </p:txBody>
      </p:sp>
      <p:sp>
        <p:nvSpPr>
          <p:cNvPr id="12" name="Picture Placeholder 11"/>
          <p:cNvSpPr>
            <a:spLocks noGrp="1"/>
          </p:cNvSpPr>
          <p:nvPr>
            <p:ph type="pic" sz="quarter" idx="13" hasCustomPrompt="1"/>
          </p:nvPr>
        </p:nvSpPr>
        <p:spPr>
          <a:xfrm>
            <a:off x="7734548" y="2062065"/>
            <a:ext cx="3984171" cy="3079684"/>
          </a:xfrm>
        </p:spPr>
        <p:txBody>
          <a:bodyPr/>
          <a:lstStyle>
            <a:lvl1pPr>
              <a:defRPr/>
            </a:lvl1pPr>
          </a:lstStyle>
          <a:p>
            <a:r>
              <a:rPr lang="en-US" dirty="0" smtClean="0"/>
              <a:t>Click on icon in center of this box to insert picture from your computer</a:t>
            </a:r>
            <a:endParaRPr lang="en-US" dirty="0"/>
          </a:p>
        </p:txBody>
      </p:sp>
    </p:spTree>
    <p:extLst>
      <p:ext uri="{BB962C8B-B14F-4D97-AF65-F5344CB8AC3E}">
        <p14:creationId xmlns:p14="http://schemas.microsoft.com/office/powerpoint/2010/main" val="166514470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290269"/>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1097278" y="1682496"/>
            <a:ext cx="4937760" cy="415226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217920" y="1682496"/>
            <a:ext cx="4937760" cy="415226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49FF75F-35B4-4329-BEA8-541F1843AA69}" type="datetime1">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835C34-FA12-48E3-9483-4DA298485DFA}" type="slidenum">
              <a:rPr lang="en-US" smtClean="0"/>
              <a:t>‹#›</a:t>
            </a:fld>
            <a:endParaRPr lang="en-US"/>
          </a:p>
        </p:txBody>
      </p:sp>
    </p:spTree>
    <p:extLst>
      <p:ext uri="{BB962C8B-B14F-4D97-AF65-F5344CB8AC3E}">
        <p14:creationId xmlns:p14="http://schemas.microsoft.com/office/powerpoint/2010/main" val="33023572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A1C9E83-18FF-4CFF-A1F5-5FBB22833648}" type="datetime1">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835C34-FA12-48E3-9483-4DA298485DFA}" type="slidenum">
              <a:rPr lang="en-US" smtClean="0"/>
              <a:t>‹#›</a:t>
            </a:fld>
            <a:endParaRPr lang="en-US"/>
          </a:p>
        </p:txBody>
      </p:sp>
    </p:spTree>
    <p:extLst>
      <p:ext uri="{BB962C8B-B14F-4D97-AF65-F5344CB8AC3E}">
        <p14:creationId xmlns:p14="http://schemas.microsoft.com/office/powerpoint/2010/main" val="33359717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E640875-CD7B-4A7A-A3B1-7784ED53377E}" type="datetime1">
              <a:rPr lang="en-US" smtClean="0"/>
              <a:t>9/17/2020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D835C34-FA12-48E3-9483-4DA298485DFA}" type="slidenum">
              <a:rPr lang="en-US" smtClean="0"/>
              <a:t>‹#›</a:t>
            </a:fld>
            <a:endParaRPr lang="en-US"/>
          </a:p>
        </p:txBody>
      </p:sp>
    </p:spTree>
    <p:extLst>
      <p:ext uri="{BB962C8B-B14F-4D97-AF65-F5344CB8AC3E}">
        <p14:creationId xmlns:p14="http://schemas.microsoft.com/office/powerpoint/2010/main" val="21649852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640630" cy="1290268"/>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97280" y="1681252"/>
            <a:ext cx="10640630" cy="4187841"/>
          </a:xfrm>
          <a:prstGeom prst="rect">
            <a:avLst/>
          </a:prstGeom>
        </p:spPr>
        <p:txBody>
          <a:bodyPr vert="horz" lIns="0" tIns="45720" rIns="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b="1">
                <a:solidFill>
                  <a:srgbClr val="FFFFFF"/>
                </a:solidFill>
              </a:defRPr>
            </a:lvl1pPr>
          </a:lstStyle>
          <a:p>
            <a:fld id="{8844F0D0-A963-4B96-94FD-F9DE3E1B8324}" type="datetime1">
              <a:rPr lang="en-US" smtClean="0"/>
              <a:pPr/>
              <a:t>9/17/2020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b="1" cap="all" baseline="0">
                <a:solidFill>
                  <a:srgbClr val="FFFFFF"/>
                </a:solidFill>
                <a:latin typeface="Gotham Book" pitchFamily="50" charset="0"/>
                <a:cs typeface="Gotham Book" pitchFamily="50" charset="0"/>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b="1">
                <a:solidFill>
                  <a:srgbClr val="FFFFFF"/>
                </a:solidFill>
                <a:latin typeface="Gotham Book" pitchFamily="50" charset="0"/>
                <a:cs typeface="Gotham Book" pitchFamily="50" charset="0"/>
              </a:defRPr>
            </a:lvl1pPr>
          </a:lstStyle>
          <a:p>
            <a:fld id="{CD835C34-FA12-48E3-9483-4DA298485DFA}" type="slidenum">
              <a:rPr lang="en-US" smtClean="0"/>
              <a:pPr/>
              <a:t>‹#›</a:t>
            </a:fld>
            <a:endParaRPr lang="en-US" dirty="0"/>
          </a:p>
        </p:txBody>
      </p:sp>
      <p:cxnSp>
        <p:nvCxnSpPr>
          <p:cNvPr id="10" name="Straight Connector 9"/>
          <p:cNvCxnSpPr/>
          <p:nvPr/>
        </p:nvCxnSpPr>
        <p:spPr>
          <a:xfrm>
            <a:off x="1188720" y="1576872"/>
            <a:ext cx="10549190" cy="0"/>
          </a:xfrm>
          <a:prstGeom prst="line">
            <a:avLst/>
          </a:prstGeom>
          <a:ln w="6350">
            <a:solidFill>
              <a:srgbClr val="27AAE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31178" y="5556141"/>
            <a:ext cx="2537564" cy="744933"/>
          </a:xfrm>
          <a:prstGeom prst="rect">
            <a:avLst/>
          </a:prstGeom>
        </p:spPr>
      </p:pic>
    </p:spTree>
    <p:extLst>
      <p:ext uri="{BB962C8B-B14F-4D97-AF65-F5344CB8AC3E}">
        <p14:creationId xmlns:p14="http://schemas.microsoft.com/office/powerpoint/2010/main" val="35886026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0" r:id="rId3"/>
    <p:sldLayoutId id="2147483676" r:id="rId4"/>
    <p:sldLayoutId id="2147483678" r:id="rId5"/>
    <p:sldLayoutId id="2147483679" r:id="rId6"/>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000" kern="1200" spc="-50" baseline="0">
          <a:solidFill>
            <a:srgbClr val="27AAE1"/>
          </a:solidFill>
          <a:latin typeface="Gotham Book" pitchFamily="50" charset="0"/>
          <a:ea typeface="+mj-ea"/>
          <a:cs typeface="Gotham Book" pitchFamily="50" charset="0"/>
        </a:defRPr>
      </a:lvl1pPr>
    </p:titleStyle>
    <p:bodyStyle>
      <a:lvl1pPr marL="91440" indent="-182880" algn="l" defTabSz="914400" rtl="0" eaLnBrk="1" latinLnBrk="0" hangingPunct="1">
        <a:lnSpc>
          <a:spcPct val="90000"/>
        </a:lnSpc>
        <a:spcBef>
          <a:spcPts val="1200"/>
        </a:spcBef>
        <a:spcAft>
          <a:spcPts val="200"/>
        </a:spcAft>
        <a:buClr>
          <a:schemeClr val="accent1"/>
        </a:buClr>
        <a:buSzPct val="100000"/>
        <a:buFont typeface="Courier New" panose="02070309020205020404" pitchFamily="49" charset="0"/>
        <a:buChar char="o"/>
        <a:defRPr sz="2000" kern="1200">
          <a:solidFill>
            <a:schemeClr val="tx1"/>
          </a:solidFill>
          <a:latin typeface="Gotham Book" pitchFamily="50" charset="0"/>
          <a:ea typeface="+mn-ea"/>
          <a:cs typeface="Gotham Book" pitchFamily="50" charset="0"/>
        </a:defRPr>
      </a:lvl1pPr>
      <a:lvl2pPr marL="384048" indent="-182880" algn="l" defTabSz="914400" rtl="0" eaLnBrk="1" latinLnBrk="0" hangingPunct="1">
        <a:lnSpc>
          <a:spcPct val="90000"/>
        </a:lnSpc>
        <a:spcBef>
          <a:spcPts val="200"/>
        </a:spcBef>
        <a:spcAft>
          <a:spcPts val="400"/>
        </a:spcAft>
        <a:buClr>
          <a:srgbClr val="27AAE1"/>
        </a:buClr>
        <a:buFont typeface="Calibri" pitchFamily="34" charset="0"/>
        <a:buChar char="◦"/>
        <a:defRPr sz="1800" kern="1200">
          <a:solidFill>
            <a:schemeClr val="tx1"/>
          </a:solidFill>
          <a:latin typeface="Gotham Book" pitchFamily="50" charset="0"/>
          <a:ea typeface="+mn-ea"/>
          <a:cs typeface="Gotham Book" pitchFamily="50" charset="0"/>
        </a:defRPr>
      </a:lvl2pPr>
      <a:lvl3pPr marL="566928" indent="-182880" algn="l" defTabSz="914400" rtl="0" eaLnBrk="1" latinLnBrk="0" hangingPunct="1">
        <a:lnSpc>
          <a:spcPct val="90000"/>
        </a:lnSpc>
        <a:spcBef>
          <a:spcPts val="200"/>
        </a:spcBef>
        <a:spcAft>
          <a:spcPts val="4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3pPr>
      <a:lvl4pPr marL="749808" indent="-182880" algn="l" defTabSz="914400" rtl="0" eaLnBrk="1" latinLnBrk="0" hangingPunct="1">
        <a:lnSpc>
          <a:spcPct val="90000"/>
        </a:lnSpc>
        <a:spcBef>
          <a:spcPts val="200"/>
        </a:spcBef>
        <a:spcAft>
          <a:spcPts val="4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4pPr>
      <a:lvl5pPr marL="932688" indent="-182880" algn="l" defTabSz="914400" rtl="0" eaLnBrk="1" latinLnBrk="0" hangingPunct="1">
        <a:lnSpc>
          <a:spcPct val="90000"/>
        </a:lnSpc>
        <a:spcBef>
          <a:spcPts val="200"/>
        </a:spcBef>
        <a:spcAft>
          <a:spcPts val="4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JCRC Decision Making Process</a:t>
            </a:r>
            <a:endParaRPr lang="en-US" dirty="0"/>
          </a:p>
        </p:txBody>
      </p:sp>
      <p:sp>
        <p:nvSpPr>
          <p:cNvPr id="3" name="Subtitle 2"/>
          <p:cNvSpPr>
            <a:spLocks noGrp="1"/>
          </p:cNvSpPr>
          <p:nvPr>
            <p:ph type="subTitle" idx="1"/>
          </p:nvPr>
        </p:nvSpPr>
        <p:spPr/>
        <p:txBody>
          <a:bodyPr/>
          <a:lstStyle/>
          <a:p>
            <a:r>
              <a:rPr lang="en-US" dirty="0" smtClean="0"/>
              <a:t>A guidance document to determine how and why JCRC makes a statement or plans an event</a:t>
            </a:r>
            <a:endParaRPr lang="en-US" dirty="0"/>
          </a:p>
        </p:txBody>
      </p:sp>
      <p:sp>
        <p:nvSpPr>
          <p:cNvPr id="4" name="Slide Number Placeholder 3"/>
          <p:cNvSpPr>
            <a:spLocks noGrp="1"/>
          </p:cNvSpPr>
          <p:nvPr>
            <p:ph type="sldNum" sz="quarter" idx="12"/>
          </p:nvPr>
        </p:nvSpPr>
        <p:spPr/>
        <p:txBody>
          <a:bodyPr/>
          <a:lstStyle/>
          <a:p>
            <a:fld id="{CD835C34-FA12-48E3-9483-4DA298485DFA}" type="slidenum">
              <a:rPr lang="en-US" smtClean="0"/>
              <a:t>1</a:t>
            </a:fld>
            <a:endParaRPr lang="en-US"/>
          </a:p>
        </p:txBody>
      </p:sp>
    </p:spTree>
    <p:extLst>
      <p:ext uri="{BB962C8B-B14F-4D97-AF65-F5344CB8AC3E}">
        <p14:creationId xmlns:p14="http://schemas.microsoft.com/office/powerpoint/2010/main" val="1550774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97280" y="286604"/>
            <a:ext cx="10640630" cy="1290268"/>
          </a:xfrm>
        </p:spPr>
        <p:txBody>
          <a:bodyPr/>
          <a:lstStyle/>
          <a:p>
            <a:r>
              <a:rPr lang="en-US" dirty="0"/>
              <a:t>What makes an issue </a:t>
            </a:r>
            <a:r>
              <a:rPr lang="en-US" dirty="0" smtClean="0"/>
              <a:t/>
            </a:r>
            <a:br>
              <a:rPr lang="en-US" dirty="0" smtClean="0"/>
            </a:br>
            <a:r>
              <a:rPr lang="en-US" sz="2900" dirty="0" smtClean="0">
                <a:solidFill>
                  <a:schemeClr val="tx1"/>
                </a:solidFill>
              </a:rPr>
              <a:t>or </a:t>
            </a:r>
            <a:r>
              <a:rPr lang="en-US" sz="2900" dirty="0">
                <a:solidFill>
                  <a:schemeClr val="tx1"/>
                </a:solidFill>
              </a:rPr>
              <a:t>cause one which the JCRC embraces?</a:t>
            </a:r>
          </a:p>
        </p:txBody>
      </p:sp>
      <p:sp>
        <p:nvSpPr>
          <p:cNvPr id="7" name="Content Placeholder 2"/>
          <p:cNvSpPr>
            <a:spLocks noGrp="1"/>
          </p:cNvSpPr>
          <p:nvPr>
            <p:ph idx="1"/>
          </p:nvPr>
        </p:nvSpPr>
        <p:spPr>
          <a:xfrm>
            <a:off x="1097279" y="1681252"/>
            <a:ext cx="10640631" cy="4187841"/>
          </a:xfrm>
        </p:spPr>
        <p:txBody>
          <a:bodyPr>
            <a:normAutofit lnSpcReduction="10000"/>
          </a:bodyPr>
          <a:lstStyle/>
          <a:p>
            <a:pPr marL="457200" indent="-457200">
              <a:buFont typeface="+mj-lt"/>
              <a:buAutoNum type="arabicPeriod"/>
            </a:pPr>
            <a:r>
              <a:rPr lang="en-US" dirty="0"/>
              <a:t>Affects the security of the Jewish community of </a:t>
            </a:r>
            <a:r>
              <a:rPr lang="en-US" dirty="0" smtClean="0"/>
              <a:t>Columbus </a:t>
            </a:r>
          </a:p>
          <a:p>
            <a:pPr marL="201168" lvl="1" indent="0">
              <a:buNone/>
            </a:pPr>
            <a:r>
              <a:rPr lang="en-US" dirty="0" smtClean="0"/>
              <a:t>	(e.g</a:t>
            </a:r>
            <a:r>
              <a:rPr lang="en-US" dirty="0"/>
              <a:t>. physical security and/or antisemitism)</a:t>
            </a:r>
          </a:p>
          <a:p>
            <a:pPr marL="457200" indent="-457200">
              <a:buFont typeface="+mj-lt"/>
              <a:buAutoNum type="arabicPeriod"/>
            </a:pPr>
            <a:r>
              <a:rPr lang="en-US" dirty="0"/>
              <a:t>Affects the security of Israel (including </a:t>
            </a:r>
            <a:r>
              <a:rPr lang="en-US" dirty="0" smtClean="0"/>
              <a:t>public perception</a:t>
            </a:r>
            <a:r>
              <a:rPr lang="en-US" dirty="0"/>
              <a:t>, support, etc.)</a:t>
            </a:r>
          </a:p>
          <a:p>
            <a:pPr marL="457200" indent="-457200">
              <a:buFont typeface="+mj-lt"/>
              <a:buAutoNum type="arabicPeriod"/>
            </a:pPr>
            <a:r>
              <a:rPr lang="en-US" dirty="0"/>
              <a:t>Affects the security of other communities in Greater </a:t>
            </a:r>
            <a:r>
              <a:rPr lang="en-US" dirty="0" smtClean="0"/>
              <a:t>Columbus</a:t>
            </a:r>
            <a:endParaRPr lang="en-US" dirty="0"/>
          </a:p>
          <a:p>
            <a:pPr marL="457200" indent="-457200">
              <a:buFont typeface="+mj-lt"/>
              <a:buAutoNum type="arabicPeriod"/>
            </a:pPr>
            <a:r>
              <a:rPr lang="en-US" dirty="0"/>
              <a:t>Affects </a:t>
            </a:r>
            <a:r>
              <a:rPr lang="en-US" dirty="0" smtClean="0"/>
              <a:t>Columbus </a:t>
            </a:r>
            <a:r>
              <a:rPr lang="en-US" dirty="0"/>
              <a:t>in a fundamental way on an issue that </a:t>
            </a:r>
            <a:r>
              <a:rPr lang="en-US" dirty="0" smtClean="0"/>
              <a:t>is embraced </a:t>
            </a:r>
            <a:r>
              <a:rPr lang="en-US" dirty="0"/>
              <a:t>by a core Jewish value </a:t>
            </a:r>
            <a:r>
              <a:rPr lang="en-US" dirty="0" smtClean="0"/>
              <a:t>AND:</a:t>
            </a:r>
          </a:p>
          <a:p>
            <a:pPr marL="544068" lvl="1" indent="-342900">
              <a:buFont typeface="+mj-lt"/>
              <a:buAutoNum type="alphaLcParenR"/>
            </a:pPr>
            <a:r>
              <a:rPr lang="en-US" dirty="0" smtClean="0"/>
              <a:t>Is </a:t>
            </a:r>
            <a:r>
              <a:rPr lang="en-US" dirty="0"/>
              <a:t>an issue that could be effectively addressed by </a:t>
            </a:r>
            <a:r>
              <a:rPr lang="en-US" dirty="0" smtClean="0"/>
              <a:t>the JCRC </a:t>
            </a:r>
            <a:r>
              <a:rPr lang="en-US" dirty="0"/>
              <a:t>Director without compromising attention </a:t>
            </a:r>
            <a:r>
              <a:rPr lang="en-US" dirty="0" smtClean="0"/>
              <a:t>to priorities </a:t>
            </a:r>
            <a:r>
              <a:rPr lang="en-US" dirty="0"/>
              <a:t>#1 and #2</a:t>
            </a:r>
          </a:p>
          <a:p>
            <a:pPr marL="457200" indent="-457200">
              <a:buFont typeface="+mj-lt"/>
              <a:buAutoNum type="arabicPeriod"/>
            </a:pPr>
            <a:r>
              <a:rPr lang="en-US" dirty="0"/>
              <a:t>Affects our significant “coalition partners” in a </a:t>
            </a:r>
            <a:r>
              <a:rPr lang="en-US" dirty="0" smtClean="0"/>
              <a:t>way which </a:t>
            </a:r>
            <a:r>
              <a:rPr lang="en-US" dirty="0"/>
              <a:t>requires our support </a:t>
            </a:r>
            <a:r>
              <a:rPr lang="en-US" dirty="0" smtClean="0"/>
              <a:t>AND:</a:t>
            </a:r>
          </a:p>
          <a:p>
            <a:pPr marL="544068" lvl="1" indent="-342900">
              <a:buFont typeface="+mj-lt"/>
              <a:buAutoNum type="alphaLcParenR"/>
            </a:pPr>
            <a:r>
              <a:rPr lang="en-US" dirty="0" smtClean="0"/>
              <a:t>Does </a:t>
            </a:r>
            <a:r>
              <a:rPr lang="en-US" dirty="0"/>
              <a:t>not conflict with a Jewish </a:t>
            </a:r>
            <a:r>
              <a:rPr lang="en-US" dirty="0" smtClean="0"/>
              <a:t>value</a:t>
            </a:r>
          </a:p>
          <a:p>
            <a:pPr marL="544068" lvl="1" indent="-342900">
              <a:buFont typeface="+mj-lt"/>
              <a:buAutoNum type="alphaLcParenR"/>
            </a:pPr>
            <a:r>
              <a:rPr lang="en-US" dirty="0" smtClean="0"/>
              <a:t>Is </a:t>
            </a:r>
            <a:r>
              <a:rPr lang="en-US" dirty="0"/>
              <a:t>an issue which could be effectively addressed by </a:t>
            </a:r>
            <a:r>
              <a:rPr lang="en-US" dirty="0" smtClean="0"/>
              <a:t>the JCRC </a:t>
            </a:r>
            <a:r>
              <a:rPr lang="en-US" dirty="0"/>
              <a:t>Director without compromising attention </a:t>
            </a:r>
            <a:r>
              <a:rPr lang="en-US" dirty="0" smtClean="0"/>
              <a:t>to priorities </a:t>
            </a:r>
            <a:r>
              <a:rPr lang="en-US" dirty="0"/>
              <a:t>#1 and #2</a:t>
            </a:r>
          </a:p>
        </p:txBody>
      </p:sp>
      <p:sp>
        <p:nvSpPr>
          <p:cNvPr id="8" name="Slide Number Placeholder 3"/>
          <p:cNvSpPr>
            <a:spLocks noGrp="1"/>
          </p:cNvSpPr>
          <p:nvPr>
            <p:ph type="sldNum" sz="quarter" idx="12"/>
          </p:nvPr>
        </p:nvSpPr>
        <p:spPr>
          <a:xfrm>
            <a:off x="9900458" y="6459785"/>
            <a:ext cx="1312025" cy="365125"/>
          </a:xfrm>
        </p:spPr>
        <p:txBody>
          <a:bodyPr/>
          <a:lstStyle/>
          <a:p>
            <a:fld id="{CD835C34-FA12-48E3-9483-4DA298485DFA}" type="slidenum">
              <a:rPr lang="en-US" smtClean="0"/>
              <a:t>2</a:t>
            </a:fld>
            <a:endParaRPr lang="en-US"/>
          </a:p>
        </p:txBody>
      </p:sp>
    </p:spTree>
    <p:extLst>
      <p:ext uri="{BB962C8B-B14F-4D97-AF65-F5344CB8AC3E}">
        <p14:creationId xmlns:p14="http://schemas.microsoft.com/office/powerpoint/2010/main" val="3049131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Process for Issue Positions</a:t>
            </a:r>
            <a:endParaRPr lang="en-US" dirty="0"/>
          </a:p>
        </p:txBody>
      </p:sp>
      <p:sp>
        <p:nvSpPr>
          <p:cNvPr id="4" name="Slide Number Placeholder 3"/>
          <p:cNvSpPr>
            <a:spLocks noGrp="1"/>
          </p:cNvSpPr>
          <p:nvPr>
            <p:ph type="sldNum" sz="quarter" idx="12"/>
          </p:nvPr>
        </p:nvSpPr>
        <p:spPr/>
        <p:txBody>
          <a:bodyPr/>
          <a:lstStyle/>
          <a:p>
            <a:fld id="{CD835C34-FA12-48E3-9483-4DA298485DFA}" type="slidenum">
              <a:rPr lang="en-US" smtClean="0"/>
              <a:t>3</a:t>
            </a:fld>
            <a:endParaRPr lang="en-US"/>
          </a:p>
        </p:txBody>
      </p:sp>
      <p:sp>
        <p:nvSpPr>
          <p:cNvPr id="8" name="Content Placeholder 2"/>
          <p:cNvSpPr>
            <a:spLocks noGrp="1"/>
          </p:cNvSpPr>
          <p:nvPr>
            <p:ph idx="1"/>
          </p:nvPr>
        </p:nvSpPr>
        <p:spPr>
          <a:xfrm>
            <a:off x="3191473" y="2323644"/>
            <a:ext cx="2397969" cy="1172794"/>
          </a:xfrm>
          <a:solidFill>
            <a:srgbClr val="BFE9B5"/>
          </a:solidFill>
        </p:spPr>
        <p:style>
          <a:lnRef idx="1">
            <a:schemeClr val="accent5"/>
          </a:lnRef>
          <a:fillRef idx="2">
            <a:schemeClr val="accent5"/>
          </a:fillRef>
          <a:effectRef idx="1">
            <a:schemeClr val="accent5"/>
          </a:effectRef>
          <a:fontRef idx="minor">
            <a:schemeClr val="dk1"/>
          </a:fontRef>
        </p:style>
        <p:txBody>
          <a:bodyPr wrap="square" lIns="36576" rIns="91440">
            <a:normAutofit fontScale="92500"/>
          </a:bodyPr>
          <a:lstStyle/>
          <a:p>
            <a:pPr marL="182880" indent="-182880"/>
            <a:r>
              <a:rPr lang="en-US" sz="1200" dirty="0" smtClean="0"/>
              <a:t>JCRC executive committee notified</a:t>
            </a:r>
            <a:r>
              <a:rPr lang="en-US" sz="1200" dirty="0"/>
              <a:t>.</a:t>
            </a:r>
          </a:p>
          <a:p>
            <a:pPr marL="182880" indent="-182880"/>
            <a:r>
              <a:rPr lang="en-US" sz="1200" dirty="0" smtClean="0"/>
              <a:t>Director and JCRC executive committee craft response/action </a:t>
            </a:r>
            <a:r>
              <a:rPr lang="en-US" sz="1200" dirty="0"/>
              <a:t>plan.</a:t>
            </a:r>
          </a:p>
          <a:p>
            <a:pPr marL="182880" indent="-182880"/>
            <a:r>
              <a:rPr lang="en-US" sz="1200" dirty="0" smtClean="0"/>
              <a:t>JCRC Board notified about </a:t>
            </a:r>
            <a:r>
              <a:rPr lang="en-US" sz="1200" dirty="0"/>
              <a:t>response.</a:t>
            </a:r>
          </a:p>
        </p:txBody>
      </p:sp>
      <p:sp>
        <p:nvSpPr>
          <p:cNvPr id="9" name="Content Placeholder 2"/>
          <p:cNvSpPr txBox="1">
            <a:spLocks/>
          </p:cNvSpPr>
          <p:nvPr/>
        </p:nvSpPr>
        <p:spPr>
          <a:xfrm>
            <a:off x="3191473" y="3714447"/>
            <a:ext cx="2397969" cy="2138624"/>
          </a:xfrm>
          <a:prstGeom prst="rect">
            <a:avLst/>
          </a:prstGeom>
        </p:spPr>
        <p:style>
          <a:lnRef idx="1">
            <a:schemeClr val="accent6"/>
          </a:lnRef>
          <a:fillRef idx="2">
            <a:schemeClr val="accent6"/>
          </a:fillRef>
          <a:effectRef idx="1">
            <a:schemeClr val="accent6"/>
          </a:effectRef>
          <a:fontRef idx="minor">
            <a:schemeClr val="dk1"/>
          </a:fontRef>
        </p:style>
        <p:txBody>
          <a:bodyPr vert="horz" lIns="36576" tIns="45720" rIns="91440" bIns="45720" rtlCol="0">
            <a:noAutofit/>
          </a:bodyPr>
          <a:lstStyle>
            <a:lvl1pPr marL="274320" indent="-274320" algn="l" defTabSz="914400" rtl="0" eaLnBrk="1" latinLnBrk="0" hangingPunct="1">
              <a:lnSpc>
                <a:spcPct val="100000"/>
              </a:lnSpc>
              <a:spcBef>
                <a:spcPts val="0"/>
              </a:spcBef>
              <a:spcAft>
                <a:spcPts val="600"/>
              </a:spcAft>
              <a:buClr>
                <a:schemeClr val="accent1"/>
              </a:buClr>
              <a:buSzPct val="100000"/>
              <a:buFont typeface="Courier New" panose="02070309020205020404" pitchFamily="49" charset="0"/>
              <a:buChar char="o"/>
              <a:defRPr sz="2000" kern="1200">
                <a:solidFill>
                  <a:schemeClr val="tx1"/>
                </a:solidFill>
                <a:latin typeface="Gotham Book" pitchFamily="50" charset="0"/>
                <a:ea typeface="+mn-ea"/>
                <a:cs typeface="Gotham Book" pitchFamily="50" charset="0"/>
              </a:defRPr>
            </a:lvl1pPr>
            <a:lvl2pPr marL="475488" indent="-274320" algn="l" defTabSz="914400" rtl="0" eaLnBrk="1" latinLnBrk="0" hangingPunct="1">
              <a:lnSpc>
                <a:spcPct val="100000"/>
              </a:lnSpc>
              <a:spcBef>
                <a:spcPts val="0"/>
              </a:spcBef>
              <a:spcAft>
                <a:spcPts val="600"/>
              </a:spcAft>
              <a:buClr>
                <a:srgbClr val="27AAE1"/>
              </a:buClr>
              <a:buFont typeface="Calibri" pitchFamily="34" charset="0"/>
              <a:buChar char="◦"/>
              <a:defRPr sz="1800" kern="1200">
                <a:solidFill>
                  <a:schemeClr val="tx1"/>
                </a:solidFill>
                <a:latin typeface="Gotham Book" pitchFamily="50" charset="0"/>
                <a:ea typeface="+mn-ea"/>
                <a:cs typeface="Gotham Book" pitchFamily="50" charset="0"/>
              </a:defRPr>
            </a:lvl2pPr>
            <a:lvl3pPr marL="65836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3pPr>
            <a:lvl4pPr marL="84124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4pPr>
            <a:lvl5pPr marL="102412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82880" indent="-182880"/>
            <a:r>
              <a:rPr lang="en-US" sz="1200" dirty="0">
                <a:latin typeface="+mn-lt"/>
              </a:rPr>
              <a:t>Director </a:t>
            </a:r>
            <a:r>
              <a:rPr lang="en-US" sz="1200" dirty="0" smtClean="0">
                <a:latin typeface="+mn-lt"/>
              </a:rPr>
              <a:t>and JCRC executive committee determines plan of </a:t>
            </a:r>
            <a:r>
              <a:rPr lang="en-US" sz="1200" dirty="0">
                <a:latin typeface="+mn-lt"/>
              </a:rPr>
              <a:t>action.</a:t>
            </a:r>
          </a:p>
          <a:p>
            <a:pPr marL="182880" indent="-182880"/>
            <a:r>
              <a:rPr lang="en-US" sz="1200" dirty="0">
                <a:latin typeface="+mn-lt"/>
              </a:rPr>
              <a:t>Director </a:t>
            </a:r>
            <a:r>
              <a:rPr lang="en-US" sz="1200" dirty="0" smtClean="0">
                <a:latin typeface="+mn-lt"/>
              </a:rPr>
              <a:t>notifies JCRC Board </a:t>
            </a:r>
            <a:r>
              <a:rPr lang="en-US" sz="1200" dirty="0">
                <a:latin typeface="+mn-lt"/>
              </a:rPr>
              <a:t>that </a:t>
            </a:r>
            <a:r>
              <a:rPr lang="en-US" sz="1200" dirty="0" smtClean="0">
                <a:latin typeface="+mn-lt"/>
              </a:rPr>
              <a:t>executive committee is considering issue, and JCRC Board shares comments with director</a:t>
            </a:r>
            <a:r>
              <a:rPr lang="en-US" sz="1200" dirty="0">
                <a:latin typeface="+mn-lt"/>
              </a:rPr>
              <a:t>.</a:t>
            </a:r>
          </a:p>
          <a:p>
            <a:pPr marL="182880" indent="-182880"/>
            <a:r>
              <a:rPr lang="en-US" sz="1200" dirty="0">
                <a:latin typeface="+mn-lt"/>
              </a:rPr>
              <a:t>If </a:t>
            </a:r>
            <a:r>
              <a:rPr lang="en-US" sz="1200" dirty="0" smtClean="0">
                <a:latin typeface="+mn-lt"/>
              </a:rPr>
              <a:t>necessary, board </a:t>
            </a:r>
            <a:r>
              <a:rPr lang="en-US" sz="1200" dirty="0">
                <a:latin typeface="+mn-lt"/>
              </a:rPr>
              <a:t>phone </a:t>
            </a:r>
            <a:r>
              <a:rPr lang="en-US" sz="1200" dirty="0" smtClean="0">
                <a:latin typeface="+mn-lt"/>
              </a:rPr>
              <a:t>call scheduled within next </a:t>
            </a:r>
            <a:r>
              <a:rPr lang="en-US" sz="1200" dirty="0">
                <a:latin typeface="+mn-lt"/>
              </a:rPr>
              <a:t>48 hours.</a:t>
            </a:r>
          </a:p>
        </p:txBody>
      </p:sp>
      <p:sp>
        <p:nvSpPr>
          <p:cNvPr id="12" name="TextBox 11"/>
          <p:cNvSpPr txBox="1"/>
          <p:nvPr/>
        </p:nvSpPr>
        <p:spPr>
          <a:xfrm>
            <a:off x="2941985" y="1640401"/>
            <a:ext cx="2432853" cy="381663"/>
          </a:xfrm>
          <a:prstGeom prst="rect">
            <a:avLst/>
          </a:prstGeom>
          <a:noFill/>
        </p:spPr>
        <p:txBody>
          <a:bodyPr wrap="square" rtlCol="0">
            <a:spAutoFit/>
          </a:bodyPr>
          <a:lstStyle/>
          <a:p>
            <a:pPr algn="ctr"/>
            <a:r>
              <a:rPr lang="en-US" b="1" dirty="0" smtClean="0">
                <a:latin typeface="Gotham Book" pitchFamily="50" charset="0"/>
                <a:cs typeface="Gotham Book" pitchFamily="50" charset="0"/>
              </a:rPr>
              <a:t>Day 1</a:t>
            </a:r>
            <a:endParaRPr lang="en-US" b="1" dirty="0">
              <a:latin typeface="Gotham Book" pitchFamily="50" charset="0"/>
              <a:cs typeface="Gotham Book" pitchFamily="50" charset="0"/>
            </a:endParaRPr>
          </a:p>
        </p:txBody>
      </p:sp>
      <p:sp>
        <p:nvSpPr>
          <p:cNvPr id="13" name="TextBox 12"/>
          <p:cNvSpPr txBox="1"/>
          <p:nvPr/>
        </p:nvSpPr>
        <p:spPr>
          <a:xfrm>
            <a:off x="5833499" y="1640400"/>
            <a:ext cx="2447491" cy="381663"/>
          </a:xfrm>
          <a:prstGeom prst="rect">
            <a:avLst/>
          </a:prstGeom>
          <a:noFill/>
        </p:spPr>
        <p:txBody>
          <a:bodyPr wrap="square" rtlCol="0">
            <a:spAutoFit/>
          </a:bodyPr>
          <a:lstStyle/>
          <a:p>
            <a:pPr algn="ctr"/>
            <a:r>
              <a:rPr lang="en-US" b="1" dirty="0" smtClean="0">
                <a:latin typeface="Gotham Book" pitchFamily="50" charset="0"/>
                <a:cs typeface="Gotham Book" pitchFamily="50" charset="0"/>
              </a:rPr>
              <a:t>Day 2</a:t>
            </a:r>
            <a:endParaRPr lang="en-US" b="1" dirty="0">
              <a:latin typeface="Gotham Book" pitchFamily="50" charset="0"/>
              <a:cs typeface="Gotham Book" pitchFamily="50" charset="0"/>
            </a:endParaRPr>
          </a:p>
        </p:txBody>
      </p:sp>
      <p:sp>
        <p:nvSpPr>
          <p:cNvPr id="14" name="TextBox 13"/>
          <p:cNvSpPr txBox="1"/>
          <p:nvPr/>
        </p:nvSpPr>
        <p:spPr>
          <a:xfrm>
            <a:off x="8609451" y="1640399"/>
            <a:ext cx="1696601" cy="381663"/>
          </a:xfrm>
          <a:prstGeom prst="rect">
            <a:avLst/>
          </a:prstGeom>
          <a:noFill/>
        </p:spPr>
        <p:txBody>
          <a:bodyPr wrap="square" rtlCol="0">
            <a:spAutoFit/>
          </a:bodyPr>
          <a:lstStyle/>
          <a:p>
            <a:pPr algn="ctr"/>
            <a:r>
              <a:rPr lang="en-US" b="1" dirty="0" smtClean="0">
                <a:latin typeface="Gotham Book" pitchFamily="50" charset="0"/>
                <a:cs typeface="Gotham Book" pitchFamily="50" charset="0"/>
              </a:rPr>
              <a:t>Day 3</a:t>
            </a:r>
            <a:endParaRPr lang="en-US" b="1" dirty="0">
              <a:latin typeface="Gotham Book" pitchFamily="50" charset="0"/>
              <a:cs typeface="Gotham Book" pitchFamily="50" charset="0"/>
            </a:endParaRPr>
          </a:p>
        </p:txBody>
      </p:sp>
      <p:sp>
        <p:nvSpPr>
          <p:cNvPr id="15" name="Content Placeholder 2"/>
          <p:cNvSpPr txBox="1">
            <a:spLocks/>
          </p:cNvSpPr>
          <p:nvPr/>
        </p:nvSpPr>
        <p:spPr>
          <a:xfrm>
            <a:off x="5913107" y="2324495"/>
            <a:ext cx="2330585" cy="346330"/>
          </a:xfrm>
          <a:prstGeom prst="rect">
            <a:avLst/>
          </a:prstGeom>
          <a:solidFill>
            <a:srgbClr val="BFE9B5"/>
          </a:solidFill>
        </p:spPr>
        <p:style>
          <a:lnRef idx="1">
            <a:schemeClr val="accent5"/>
          </a:lnRef>
          <a:fillRef idx="2">
            <a:schemeClr val="accent5"/>
          </a:fillRef>
          <a:effectRef idx="1">
            <a:schemeClr val="accent5"/>
          </a:effectRef>
          <a:fontRef idx="minor">
            <a:schemeClr val="dk1"/>
          </a:fontRef>
        </p:style>
        <p:txBody>
          <a:bodyPr vert="horz" wrap="square" lIns="36576" tIns="45720" rIns="91440" bIns="45720" rtlCol="0">
            <a:normAutofit fontScale="92500"/>
          </a:bodyPr>
          <a:lstStyle>
            <a:lvl1pPr marL="274320" indent="-274320" algn="l" defTabSz="914400" rtl="0" eaLnBrk="1" latinLnBrk="0" hangingPunct="1">
              <a:lnSpc>
                <a:spcPct val="100000"/>
              </a:lnSpc>
              <a:spcBef>
                <a:spcPts val="0"/>
              </a:spcBef>
              <a:spcAft>
                <a:spcPts val="600"/>
              </a:spcAft>
              <a:buClr>
                <a:schemeClr val="accent1"/>
              </a:buClr>
              <a:buSzPct val="100000"/>
              <a:buFont typeface="Courier New" panose="02070309020205020404" pitchFamily="49" charset="0"/>
              <a:buChar char="o"/>
              <a:defRPr sz="2000" kern="1200">
                <a:solidFill>
                  <a:schemeClr val="dk1"/>
                </a:solidFill>
                <a:latin typeface="+mn-lt"/>
                <a:ea typeface="+mn-ea"/>
                <a:cs typeface="+mn-cs"/>
              </a:defRPr>
            </a:lvl1pPr>
            <a:lvl2pPr marL="475488" indent="-274320" algn="l" defTabSz="914400" rtl="0" eaLnBrk="1" latinLnBrk="0" hangingPunct="1">
              <a:lnSpc>
                <a:spcPct val="100000"/>
              </a:lnSpc>
              <a:spcBef>
                <a:spcPts val="0"/>
              </a:spcBef>
              <a:spcAft>
                <a:spcPts val="600"/>
              </a:spcAft>
              <a:buClr>
                <a:srgbClr val="27AAE1"/>
              </a:buClr>
              <a:buFont typeface="Calibri" pitchFamily="34" charset="0"/>
              <a:buChar char="◦"/>
              <a:defRPr sz="1800" kern="1200">
                <a:solidFill>
                  <a:schemeClr val="dk1"/>
                </a:solidFill>
                <a:latin typeface="+mn-lt"/>
                <a:ea typeface="+mn-ea"/>
                <a:cs typeface="+mn-cs"/>
              </a:defRPr>
            </a:lvl2pPr>
            <a:lvl3pPr marL="65836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dk1"/>
                </a:solidFill>
                <a:latin typeface="+mn-lt"/>
                <a:ea typeface="+mn-ea"/>
                <a:cs typeface="+mn-cs"/>
              </a:defRPr>
            </a:lvl3pPr>
            <a:lvl4pPr marL="84124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dk1"/>
                </a:solidFill>
                <a:latin typeface="+mn-lt"/>
                <a:ea typeface="+mn-ea"/>
                <a:cs typeface="+mn-cs"/>
              </a:defRPr>
            </a:lvl4pPr>
            <a:lvl5pPr marL="102412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dk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9pPr>
          </a:lstStyle>
          <a:p>
            <a:pPr marL="182880" indent="-182880"/>
            <a:r>
              <a:rPr lang="en-US" sz="1200" dirty="0" smtClean="0"/>
              <a:t>Finalized action plan implemented</a:t>
            </a:r>
            <a:endParaRPr lang="en-US" sz="1200" dirty="0"/>
          </a:p>
        </p:txBody>
      </p:sp>
      <p:sp>
        <p:nvSpPr>
          <p:cNvPr id="16" name="Content Placeholder 2"/>
          <p:cNvSpPr txBox="1">
            <a:spLocks/>
          </p:cNvSpPr>
          <p:nvPr/>
        </p:nvSpPr>
        <p:spPr>
          <a:xfrm>
            <a:off x="5924648" y="3719737"/>
            <a:ext cx="2319044" cy="2554391"/>
          </a:xfrm>
          <a:prstGeom prst="rect">
            <a:avLst/>
          </a:prstGeom>
        </p:spPr>
        <p:style>
          <a:lnRef idx="1">
            <a:schemeClr val="accent6"/>
          </a:lnRef>
          <a:fillRef idx="2">
            <a:schemeClr val="accent6"/>
          </a:fillRef>
          <a:effectRef idx="1">
            <a:schemeClr val="accent6"/>
          </a:effectRef>
          <a:fontRef idx="minor">
            <a:schemeClr val="dk1"/>
          </a:fontRef>
        </p:style>
        <p:txBody>
          <a:bodyPr vert="horz" lIns="36576" tIns="45720" rIns="91440" bIns="45720" rtlCol="0">
            <a:noAutofit/>
          </a:bodyPr>
          <a:lstStyle>
            <a:lvl1pPr marL="274320" indent="-274320" algn="l" defTabSz="914400" rtl="0" eaLnBrk="1" latinLnBrk="0" hangingPunct="1">
              <a:lnSpc>
                <a:spcPct val="100000"/>
              </a:lnSpc>
              <a:spcBef>
                <a:spcPts val="0"/>
              </a:spcBef>
              <a:spcAft>
                <a:spcPts val="600"/>
              </a:spcAft>
              <a:buClr>
                <a:schemeClr val="accent1"/>
              </a:buClr>
              <a:buSzPct val="100000"/>
              <a:buFont typeface="Courier New" panose="02070309020205020404" pitchFamily="49" charset="0"/>
              <a:buChar char="o"/>
              <a:defRPr sz="2000" kern="1200">
                <a:solidFill>
                  <a:schemeClr val="tx1"/>
                </a:solidFill>
                <a:latin typeface="Gotham Book" pitchFamily="50" charset="0"/>
                <a:ea typeface="+mn-ea"/>
                <a:cs typeface="Gotham Book" pitchFamily="50" charset="0"/>
              </a:defRPr>
            </a:lvl1pPr>
            <a:lvl2pPr marL="475488" indent="-274320" algn="l" defTabSz="914400" rtl="0" eaLnBrk="1" latinLnBrk="0" hangingPunct="1">
              <a:lnSpc>
                <a:spcPct val="100000"/>
              </a:lnSpc>
              <a:spcBef>
                <a:spcPts val="0"/>
              </a:spcBef>
              <a:spcAft>
                <a:spcPts val="600"/>
              </a:spcAft>
              <a:buClr>
                <a:srgbClr val="27AAE1"/>
              </a:buClr>
              <a:buFont typeface="Calibri" pitchFamily="34" charset="0"/>
              <a:buChar char="◦"/>
              <a:defRPr sz="1800" kern="1200">
                <a:solidFill>
                  <a:schemeClr val="tx1"/>
                </a:solidFill>
                <a:latin typeface="Gotham Book" pitchFamily="50" charset="0"/>
                <a:ea typeface="+mn-ea"/>
                <a:cs typeface="Gotham Book" pitchFamily="50" charset="0"/>
              </a:defRPr>
            </a:lvl2pPr>
            <a:lvl3pPr marL="65836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3pPr>
            <a:lvl4pPr marL="84124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4pPr>
            <a:lvl5pPr marL="102412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82880" indent="-182880"/>
            <a:r>
              <a:rPr lang="en-US" sz="1200" dirty="0" smtClean="0">
                <a:latin typeface="+mn-lt"/>
              </a:rPr>
              <a:t>JCRC Board notified of </a:t>
            </a:r>
            <a:r>
              <a:rPr lang="en-US" sz="1200" dirty="0">
                <a:latin typeface="+mn-lt"/>
              </a:rPr>
              <a:t>action </a:t>
            </a:r>
            <a:r>
              <a:rPr lang="en-US" sz="1200" dirty="0" smtClean="0">
                <a:latin typeface="+mn-lt"/>
              </a:rPr>
              <a:t>plan. If </a:t>
            </a:r>
            <a:r>
              <a:rPr lang="en-US" sz="1200" dirty="0">
                <a:latin typeface="+mn-lt"/>
              </a:rPr>
              <a:t>statement, </a:t>
            </a:r>
            <a:r>
              <a:rPr lang="en-US" sz="1200" dirty="0" smtClean="0">
                <a:latin typeface="+mn-lt"/>
              </a:rPr>
              <a:t>board is </a:t>
            </a:r>
            <a:r>
              <a:rPr lang="en-US" sz="1200" dirty="0">
                <a:latin typeface="+mn-lt"/>
              </a:rPr>
              <a:t>told to be on </a:t>
            </a:r>
            <a:r>
              <a:rPr lang="en-US" sz="1200" dirty="0" smtClean="0">
                <a:latin typeface="+mn-lt"/>
              </a:rPr>
              <a:t>the lookout </a:t>
            </a:r>
            <a:r>
              <a:rPr lang="en-US" sz="1200" dirty="0">
                <a:latin typeface="+mn-lt"/>
              </a:rPr>
              <a:t>for draft.</a:t>
            </a:r>
          </a:p>
          <a:p>
            <a:pPr marL="182880" indent="-182880">
              <a:spcAft>
                <a:spcPts val="0"/>
              </a:spcAft>
            </a:pPr>
            <a:r>
              <a:rPr lang="en-US" sz="1200" dirty="0">
                <a:latin typeface="+mn-lt"/>
              </a:rPr>
              <a:t>If </a:t>
            </a:r>
            <a:r>
              <a:rPr lang="en-US" sz="1200" dirty="0" smtClean="0">
                <a:latin typeface="+mn-lt"/>
              </a:rPr>
              <a:t>JCRC executive committee and director </a:t>
            </a:r>
            <a:r>
              <a:rPr lang="en-US" sz="1200" dirty="0">
                <a:latin typeface="+mn-lt"/>
              </a:rPr>
              <a:t>decide </a:t>
            </a:r>
            <a:r>
              <a:rPr lang="en-US" sz="1200" dirty="0" smtClean="0">
                <a:latin typeface="+mn-lt"/>
              </a:rPr>
              <a:t>to issue </a:t>
            </a:r>
            <a:r>
              <a:rPr lang="en-US" sz="1200" dirty="0">
                <a:latin typeface="+mn-lt"/>
              </a:rPr>
              <a:t>a </a:t>
            </a:r>
            <a:r>
              <a:rPr lang="en-US" sz="1200" dirty="0" smtClean="0">
                <a:latin typeface="+mn-lt"/>
              </a:rPr>
              <a:t>statement, JCRC executive committee drafts </a:t>
            </a:r>
            <a:r>
              <a:rPr lang="en-US" sz="1200" dirty="0">
                <a:latin typeface="+mn-lt"/>
              </a:rPr>
              <a:t>statement </a:t>
            </a:r>
            <a:r>
              <a:rPr lang="en-US" sz="1200" dirty="0" smtClean="0">
                <a:latin typeface="+mn-lt"/>
              </a:rPr>
              <a:t>with director</a:t>
            </a:r>
            <a:r>
              <a:rPr lang="en-US" sz="1200" dirty="0">
                <a:latin typeface="+mn-lt"/>
              </a:rPr>
              <a:t>.</a:t>
            </a:r>
          </a:p>
          <a:p>
            <a:pPr marL="182880" indent="-182880"/>
            <a:r>
              <a:rPr lang="en-US" sz="1200" dirty="0" err="1" smtClean="0">
                <a:latin typeface="+mn-lt"/>
              </a:rPr>
              <a:t>JewishColumbus</a:t>
            </a:r>
            <a:r>
              <a:rPr lang="en-US" sz="1200" dirty="0" smtClean="0">
                <a:latin typeface="+mn-lt"/>
              </a:rPr>
              <a:t> Executive and </a:t>
            </a:r>
            <a:r>
              <a:rPr lang="en-US" sz="1200" dirty="0">
                <a:latin typeface="+mn-lt"/>
              </a:rPr>
              <a:t>President </a:t>
            </a:r>
            <a:r>
              <a:rPr lang="en-US" sz="1200" dirty="0" smtClean="0">
                <a:latin typeface="+mn-lt"/>
              </a:rPr>
              <a:t>notified that statement/action plan </a:t>
            </a:r>
            <a:r>
              <a:rPr lang="en-US" sz="1200" dirty="0">
                <a:latin typeface="+mn-lt"/>
              </a:rPr>
              <a:t>will be </a:t>
            </a:r>
            <a:r>
              <a:rPr lang="en-US" sz="1200" dirty="0" smtClean="0">
                <a:latin typeface="+mn-lt"/>
              </a:rPr>
              <a:t>released/ implemented within 24 </a:t>
            </a:r>
            <a:r>
              <a:rPr lang="en-US" sz="1200" dirty="0">
                <a:latin typeface="+mn-lt"/>
              </a:rPr>
              <a:t>hours.</a:t>
            </a:r>
          </a:p>
        </p:txBody>
      </p:sp>
      <p:sp>
        <p:nvSpPr>
          <p:cNvPr id="17" name="Content Placeholder 2"/>
          <p:cNvSpPr txBox="1">
            <a:spLocks/>
          </p:cNvSpPr>
          <p:nvPr/>
        </p:nvSpPr>
        <p:spPr>
          <a:xfrm>
            <a:off x="8592418" y="3717680"/>
            <a:ext cx="1713634" cy="1760407"/>
          </a:xfrm>
          <a:prstGeom prst="rect">
            <a:avLst/>
          </a:prstGeom>
        </p:spPr>
        <p:style>
          <a:lnRef idx="1">
            <a:schemeClr val="accent6"/>
          </a:lnRef>
          <a:fillRef idx="2">
            <a:schemeClr val="accent6"/>
          </a:fillRef>
          <a:effectRef idx="1">
            <a:schemeClr val="accent6"/>
          </a:effectRef>
          <a:fontRef idx="minor">
            <a:schemeClr val="dk1"/>
          </a:fontRef>
        </p:style>
        <p:txBody>
          <a:bodyPr vert="horz" lIns="36576" tIns="45720" rIns="91440" bIns="45720" rtlCol="0">
            <a:noAutofit/>
          </a:bodyPr>
          <a:lstStyle>
            <a:lvl1pPr marL="274320" indent="-274320" algn="l" defTabSz="914400" rtl="0" eaLnBrk="1" latinLnBrk="0" hangingPunct="1">
              <a:lnSpc>
                <a:spcPct val="100000"/>
              </a:lnSpc>
              <a:spcBef>
                <a:spcPts val="0"/>
              </a:spcBef>
              <a:spcAft>
                <a:spcPts val="600"/>
              </a:spcAft>
              <a:buClr>
                <a:schemeClr val="accent1"/>
              </a:buClr>
              <a:buSzPct val="100000"/>
              <a:buFont typeface="Courier New" panose="02070309020205020404" pitchFamily="49" charset="0"/>
              <a:buChar char="o"/>
              <a:defRPr sz="2000" kern="1200">
                <a:solidFill>
                  <a:schemeClr val="tx1"/>
                </a:solidFill>
                <a:latin typeface="Gotham Book" pitchFamily="50" charset="0"/>
                <a:ea typeface="+mn-ea"/>
                <a:cs typeface="Gotham Book" pitchFamily="50" charset="0"/>
              </a:defRPr>
            </a:lvl1pPr>
            <a:lvl2pPr marL="475488" indent="-274320" algn="l" defTabSz="914400" rtl="0" eaLnBrk="1" latinLnBrk="0" hangingPunct="1">
              <a:lnSpc>
                <a:spcPct val="100000"/>
              </a:lnSpc>
              <a:spcBef>
                <a:spcPts val="0"/>
              </a:spcBef>
              <a:spcAft>
                <a:spcPts val="600"/>
              </a:spcAft>
              <a:buClr>
                <a:srgbClr val="27AAE1"/>
              </a:buClr>
              <a:buFont typeface="Calibri" pitchFamily="34" charset="0"/>
              <a:buChar char="◦"/>
              <a:defRPr sz="1800" kern="1200">
                <a:solidFill>
                  <a:schemeClr val="tx1"/>
                </a:solidFill>
                <a:latin typeface="Gotham Book" pitchFamily="50" charset="0"/>
                <a:ea typeface="+mn-ea"/>
                <a:cs typeface="Gotham Book" pitchFamily="50" charset="0"/>
              </a:defRPr>
            </a:lvl2pPr>
            <a:lvl3pPr marL="65836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3pPr>
            <a:lvl4pPr marL="84124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4pPr>
            <a:lvl5pPr marL="102412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tx1"/>
                </a:solidFill>
                <a:latin typeface="Gotham Book" pitchFamily="50" charset="0"/>
                <a:ea typeface="+mn-ea"/>
                <a:cs typeface="Gotham Book" pitchFamily="50"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82880" indent="-182880"/>
            <a:r>
              <a:rPr lang="en-US" sz="1200" dirty="0" smtClean="0">
                <a:latin typeface="+mn-lt"/>
              </a:rPr>
              <a:t>JCRC Board </a:t>
            </a:r>
            <a:r>
              <a:rPr lang="en-US" sz="1200" dirty="0">
                <a:latin typeface="+mn-lt"/>
              </a:rPr>
              <a:t>reviews plan </a:t>
            </a:r>
            <a:r>
              <a:rPr lang="en-US" sz="1200" dirty="0" smtClean="0">
                <a:latin typeface="+mn-lt"/>
              </a:rPr>
              <a:t>of action/ statement</a:t>
            </a:r>
            <a:r>
              <a:rPr lang="en-US" sz="1200" dirty="0">
                <a:latin typeface="+mn-lt"/>
              </a:rPr>
              <a:t>.</a:t>
            </a:r>
          </a:p>
          <a:p>
            <a:pPr marL="182880" indent="-182880"/>
            <a:r>
              <a:rPr lang="en-US" sz="1200" dirty="0">
                <a:latin typeface="+mn-lt"/>
              </a:rPr>
              <a:t>If necessary </a:t>
            </a:r>
            <a:r>
              <a:rPr lang="en-US" sz="1200" dirty="0" smtClean="0">
                <a:latin typeface="+mn-lt"/>
              </a:rPr>
              <a:t>—JCRC Board </a:t>
            </a:r>
            <a:r>
              <a:rPr lang="en-US" sz="1200" dirty="0">
                <a:latin typeface="+mn-lt"/>
              </a:rPr>
              <a:t>call held.</a:t>
            </a:r>
          </a:p>
          <a:p>
            <a:pPr marL="182880" indent="-182880"/>
            <a:r>
              <a:rPr lang="en-US" sz="1200" dirty="0">
                <a:latin typeface="+mn-lt"/>
              </a:rPr>
              <a:t>Statement/action </a:t>
            </a:r>
            <a:r>
              <a:rPr lang="en-US" sz="1200" dirty="0" smtClean="0">
                <a:latin typeface="+mn-lt"/>
              </a:rPr>
              <a:t>plan tweaked </a:t>
            </a:r>
            <a:r>
              <a:rPr lang="en-US" sz="1200" dirty="0">
                <a:latin typeface="+mn-lt"/>
              </a:rPr>
              <a:t>with </a:t>
            </a:r>
            <a:r>
              <a:rPr lang="en-US" sz="1200" dirty="0" smtClean="0">
                <a:latin typeface="+mn-lt"/>
              </a:rPr>
              <a:t>JCRC Board input</a:t>
            </a:r>
            <a:r>
              <a:rPr lang="en-US" sz="1200" dirty="0">
                <a:latin typeface="+mn-lt"/>
              </a:rPr>
              <a:t>.</a:t>
            </a:r>
          </a:p>
        </p:txBody>
      </p:sp>
      <p:cxnSp>
        <p:nvCxnSpPr>
          <p:cNvPr id="22" name="Straight Connector 21"/>
          <p:cNvCxnSpPr/>
          <p:nvPr/>
        </p:nvCxnSpPr>
        <p:spPr>
          <a:xfrm flipV="1">
            <a:off x="2941985" y="1874520"/>
            <a:ext cx="0" cy="190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740597" y="1874520"/>
            <a:ext cx="0" cy="190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8436572" y="1874520"/>
            <a:ext cx="0" cy="190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10556469" y="1874520"/>
            <a:ext cx="0" cy="190829"/>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609169" y="1655064"/>
            <a:ext cx="661278" cy="246221"/>
          </a:xfrm>
          <a:prstGeom prst="rect">
            <a:avLst/>
          </a:prstGeom>
          <a:noFill/>
        </p:spPr>
        <p:txBody>
          <a:bodyPr wrap="square" tIns="45720" rtlCol="0">
            <a:spAutoFit/>
          </a:bodyPr>
          <a:lstStyle/>
          <a:p>
            <a:pPr algn="ctr"/>
            <a:r>
              <a:rPr lang="en-US" sz="1000" dirty="0" smtClean="0"/>
              <a:t>0 Hours</a:t>
            </a:r>
          </a:p>
        </p:txBody>
      </p:sp>
      <p:sp>
        <p:nvSpPr>
          <p:cNvPr id="27" name="TextBox 26"/>
          <p:cNvSpPr txBox="1"/>
          <p:nvPr/>
        </p:nvSpPr>
        <p:spPr>
          <a:xfrm>
            <a:off x="5415915" y="1655064"/>
            <a:ext cx="705269" cy="246221"/>
          </a:xfrm>
          <a:prstGeom prst="rect">
            <a:avLst/>
          </a:prstGeom>
          <a:noFill/>
        </p:spPr>
        <p:txBody>
          <a:bodyPr wrap="square" rtlCol="0">
            <a:spAutoFit/>
          </a:bodyPr>
          <a:lstStyle/>
          <a:p>
            <a:pPr algn="ctr"/>
            <a:r>
              <a:rPr lang="en-US" sz="1000" dirty="0" smtClean="0"/>
              <a:t>24 Hours</a:t>
            </a:r>
          </a:p>
        </p:txBody>
      </p:sp>
      <p:sp>
        <p:nvSpPr>
          <p:cNvPr id="28" name="TextBox 27"/>
          <p:cNvSpPr txBox="1"/>
          <p:nvPr/>
        </p:nvSpPr>
        <p:spPr>
          <a:xfrm>
            <a:off x="8104776" y="1655064"/>
            <a:ext cx="669478" cy="246221"/>
          </a:xfrm>
          <a:prstGeom prst="rect">
            <a:avLst/>
          </a:prstGeom>
          <a:noFill/>
        </p:spPr>
        <p:txBody>
          <a:bodyPr wrap="square" rtlCol="0">
            <a:spAutoFit/>
          </a:bodyPr>
          <a:lstStyle/>
          <a:p>
            <a:pPr algn="ctr"/>
            <a:r>
              <a:rPr lang="en-US" sz="1000" dirty="0" smtClean="0"/>
              <a:t>48 Hours</a:t>
            </a:r>
          </a:p>
        </p:txBody>
      </p:sp>
      <p:sp>
        <p:nvSpPr>
          <p:cNvPr id="29" name="TextBox 28"/>
          <p:cNvSpPr txBox="1"/>
          <p:nvPr/>
        </p:nvSpPr>
        <p:spPr>
          <a:xfrm>
            <a:off x="10190896" y="1655064"/>
            <a:ext cx="722741" cy="246221"/>
          </a:xfrm>
          <a:prstGeom prst="rect">
            <a:avLst/>
          </a:prstGeom>
          <a:noFill/>
        </p:spPr>
        <p:txBody>
          <a:bodyPr wrap="square" rtlCol="0">
            <a:spAutoFit/>
          </a:bodyPr>
          <a:lstStyle/>
          <a:p>
            <a:pPr algn="ctr"/>
            <a:r>
              <a:rPr lang="en-US" sz="1000" dirty="0" smtClean="0"/>
              <a:t>72 Hours</a:t>
            </a:r>
          </a:p>
        </p:txBody>
      </p:sp>
      <p:sp>
        <p:nvSpPr>
          <p:cNvPr id="35" name="TextBox 34"/>
          <p:cNvSpPr txBox="1"/>
          <p:nvPr/>
        </p:nvSpPr>
        <p:spPr>
          <a:xfrm>
            <a:off x="177416" y="3722169"/>
            <a:ext cx="2811158" cy="307777"/>
          </a:xfrm>
          <a:prstGeom prst="rect">
            <a:avLst/>
          </a:prstGeom>
          <a:solidFill>
            <a:srgbClr val="DFDFE3"/>
          </a:solidFill>
        </p:spPr>
        <p:txBody>
          <a:bodyPr wrap="square" rtlCol="0">
            <a:spAutoFit/>
          </a:bodyPr>
          <a:lstStyle/>
          <a:p>
            <a:r>
              <a:rPr lang="en-US" sz="1400" dirty="0" smtClean="0"/>
              <a:t>Key</a:t>
            </a:r>
            <a:endParaRPr lang="en-US" sz="1400" dirty="0"/>
          </a:p>
        </p:txBody>
      </p:sp>
      <p:sp>
        <p:nvSpPr>
          <p:cNvPr id="36" name="TextBox 35"/>
          <p:cNvSpPr txBox="1"/>
          <p:nvPr/>
        </p:nvSpPr>
        <p:spPr>
          <a:xfrm>
            <a:off x="165309" y="3984368"/>
            <a:ext cx="2895538" cy="2292935"/>
          </a:xfrm>
          <a:prstGeom prst="rect">
            <a:avLst/>
          </a:prstGeom>
          <a:noFill/>
        </p:spPr>
        <p:txBody>
          <a:bodyPr wrap="square" lIns="457200" rtlCol="0">
            <a:spAutoFit/>
          </a:bodyPr>
          <a:lstStyle/>
          <a:p>
            <a:r>
              <a:rPr lang="en-US" sz="1100" b="1" dirty="0"/>
              <a:t>Issue Type A</a:t>
            </a:r>
          </a:p>
          <a:p>
            <a:r>
              <a:rPr lang="en-US" sz="1100" dirty="0" smtClean="0"/>
              <a:t>An </a:t>
            </a:r>
            <a:r>
              <a:rPr lang="en-US" sz="1100" dirty="0"/>
              <a:t>issue that should be </a:t>
            </a:r>
            <a:r>
              <a:rPr lang="en-US" sz="1100" dirty="0" smtClean="0"/>
              <a:t>addressed immediately </a:t>
            </a:r>
            <a:r>
              <a:rPr lang="en-US" sz="1100" dirty="0"/>
              <a:t>without going to the </a:t>
            </a:r>
            <a:r>
              <a:rPr lang="en-US" sz="1100" dirty="0" smtClean="0"/>
              <a:t>JCRC Board (generally</a:t>
            </a:r>
            <a:r>
              <a:rPr lang="en-US" sz="1100" dirty="0"/>
              <a:t>, terror attack on </a:t>
            </a:r>
            <a:r>
              <a:rPr lang="en-US" sz="1100" dirty="0" smtClean="0"/>
              <a:t>religious institution</a:t>
            </a:r>
            <a:r>
              <a:rPr lang="en-US" sz="1100" dirty="0"/>
              <a:t>; terror attack in Israel; </a:t>
            </a:r>
            <a:r>
              <a:rPr lang="en-US" sz="1100" dirty="0" smtClean="0"/>
              <a:t>major event </a:t>
            </a:r>
            <a:r>
              <a:rPr lang="en-US" sz="1100" dirty="0"/>
              <a:t>that goes against our values </a:t>
            </a:r>
            <a:r>
              <a:rPr lang="en-US" sz="1100" dirty="0" smtClean="0"/>
              <a:t>and threatens </a:t>
            </a:r>
            <a:r>
              <a:rPr lang="en-US" sz="1100" dirty="0"/>
              <a:t>the safety and security of </a:t>
            </a:r>
            <a:r>
              <a:rPr lang="en-US" sz="1100" dirty="0" smtClean="0"/>
              <a:t>our community </a:t>
            </a:r>
            <a:r>
              <a:rPr lang="en-US" sz="1100" dirty="0"/>
              <a:t>or other minority </a:t>
            </a:r>
            <a:r>
              <a:rPr lang="en-US" sz="1100" dirty="0" smtClean="0"/>
              <a:t>where there </a:t>
            </a:r>
            <a:r>
              <a:rPr lang="en-US" sz="1100" dirty="0"/>
              <a:t>is no doubt of </a:t>
            </a:r>
            <a:r>
              <a:rPr lang="en-US" sz="1100" dirty="0" smtClean="0"/>
              <a:t>consensus among </a:t>
            </a:r>
            <a:r>
              <a:rPr lang="en-US" sz="1100" dirty="0"/>
              <a:t>our board).</a:t>
            </a:r>
          </a:p>
          <a:p>
            <a:endParaRPr lang="en-US" sz="1100" dirty="0" smtClean="0"/>
          </a:p>
          <a:p>
            <a:r>
              <a:rPr lang="en-US" sz="1100" b="1" dirty="0"/>
              <a:t>Issue Type </a:t>
            </a:r>
            <a:r>
              <a:rPr lang="en-US" sz="1100" b="1" dirty="0" smtClean="0"/>
              <a:t>B</a:t>
            </a:r>
            <a:endParaRPr lang="en-US" sz="1100" b="1" dirty="0"/>
          </a:p>
          <a:p>
            <a:r>
              <a:rPr lang="en-US" sz="1100" dirty="0" smtClean="0"/>
              <a:t>Issue </a:t>
            </a:r>
            <a:r>
              <a:rPr lang="en-US" sz="1100" dirty="0"/>
              <a:t>that does not fit into "A" category</a:t>
            </a:r>
          </a:p>
        </p:txBody>
      </p:sp>
      <p:sp>
        <p:nvSpPr>
          <p:cNvPr id="37" name="Rectangle 36"/>
          <p:cNvSpPr/>
          <p:nvPr/>
        </p:nvSpPr>
        <p:spPr>
          <a:xfrm>
            <a:off x="165308" y="3722169"/>
            <a:ext cx="2811159" cy="253867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61257" y="4070194"/>
            <a:ext cx="261257" cy="2425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39" name="Rectangle 38"/>
          <p:cNvSpPr/>
          <p:nvPr/>
        </p:nvSpPr>
        <p:spPr>
          <a:xfrm>
            <a:off x="261257" y="5918418"/>
            <a:ext cx="261257" cy="26125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40" name="Right Arrow 39"/>
          <p:cNvSpPr/>
          <p:nvPr/>
        </p:nvSpPr>
        <p:spPr>
          <a:xfrm>
            <a:off x="261257" y="1923945"/>
            <a:ext cx="2357063" cy="1572493"/>
          </a:xfrm>
          <a:prstGeom prst="rightArrow">
            <a:avLst>
              <a:gd name="adj1" fmla="val 50000"/>
              <a:gd name="adj2" fmla="val 45650"/>
            </a:avLst>
          </a:prstGeom>
          <a:solidFill>
            <a:srgbClr val="DFDFE3"/>
          </a:solidFill>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1" name="TextBox 40"/>
          <p:cNvSpPr txBox="1"/>
          <p:nvPr/>
        </p:nvSpPr>
        <p:spPr>
          <a:xfrm>
            <a:off x="261257" y="2384027"/>
            <a:ext cx="2218242" cy="646331"/>
          </a:xfrm>
          <a:prstGeom prst="rect">
            <a:avLst/>
          </a:prstGeom>
          <a:noFill/>
        </p:spPr>
        <p:txBody>
          <a:bodyPr wrap="square" rtlCol="0">
            <a:spAutoFit/>
          </a:bodyPr>
          <a:lstStyle/>
          <a:p>
            <a:r>
              <a:rPr lang="en-US" sz="1200" dirty="0" smtClean="0"/>
              <a:t>Issue comes in from staff, board, community member, or other to the JCRC Director</a:t>
            </a:r>
            <a:endParaRPr lang="en-US" sz="1200" dirty="0"/>
          </a:p>
        </p:txBody>
      </p:sp>
      <p:cxnSp>
        <p:nvCxnSpPr>
          <p:cNvPr id="43" name="Straight Arrow Connector 42"/>
          <p:cNvCxnSpPr/>
          <p:nvPr/>
        </p:nvCxnSpPr>
        <p:spPr>
          <a:xfrm>
            <a:off x="2360645" y="3200400"/>
            <a:ext cx="700202" cy="4538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2489483" y="2406459"/>
            <a:ext cx="571364" cy="1279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8" name="Content Placeholder 2"/>
          <p:cNvSpPr txBox="1">
            <a:spLocks/>
          </p:cNvSpPr>
          <p:nvPr/>
        </p:nvSpPr>
        <p:spPr>
          <a:xfrm>
            <a:off x="10590488" y="3717680"/>
            <a:ext cx="1352372" cy="474576"/>
          </a:xfrm>
          <a:prstGeom prst="rect">
            <a:avLst/>
          </a:prstGeom>
        </p:spPr>
        <p:style>
          <a:lnRef idx="1">
            <a:schemeClr val="accent6"/>
          </a:lnRef>
          <a:fillRef idx="2">
            <a:schemeClr val="accent6"/>
          </a:fillRef>
          <a:effectRef idx="1">
            <a:schemeClr val="accent6"/>
          </a:effectRef>
          <a:fontRef idx="minor">
            <a:schemeClr val="dk1"/>
          </a:fontRef>
        </p:style>
        <p:txBody>
          <a:bodyPr vert="horz" wrap="square" lIns="36576" tIns="45720" rIns="91440" bIns="45720" rtlCol="0">
            <a:normAutofit fontScale="92500"/>
          </a:bodyPr>
          <a:lstStyle>
            <a:lvl1pPr marL="274320" indent="-274320" algn="l" defTabSz="914400" rtl="0" eaLnBrk="1" latinLnBrk="0" hangingPunct="1">
              <a:lnSpc>
                <a:spcPct val="100000"/>
              </a:lnSpc>
              <a:spcBef>
                <a:spcPts val="0"/>
              </a:spcBef>
              <a:spcAft>
                <a:spcPts val="600"/>
              </a:spcAft>
              <a:buClr>
                <a:schemeClr val="accent1"/>
              </a:buClr>
              <a:buSzPct val="100000"/>
              <a:buFont typeface="Courier New" panose="02070309020205020404" pitchFamily="49" charset="0"/>
              <a:buChar char="o"/>
              <a:defRPr sz="2000" kern="1200">
                <a:solidFill>
                  <a:schemeClr val="dk1"/>
                </a:solidFill>
                <a:latin typeface="+mn-lt"/>
                <a:ea typeface="+mn-ea"/>
                <a:cs typeface="+mn-cs"/>
              </a:defRPr>
            </a:lvl1pPr>
            <a:lvl2pPr marL="475488" indent="-274320" algn="l" defTabSz="914400" rtl="0" eaLnBrk="1" latinLnBrk="0" hangingPunct="1">
              <a:lnSpc>
                <a:spcPct val="100000"/>
              </a:lnSpc>
              <a:spcBef>
                <a:spcPts val="0"/>
              </a:spcBef>
              <a:spcAft>
                <a:spcPts val="600"/>
              </a:spcAft>
              <a:buClr>
                <a:srgbClr val="27AAE1"/>
              </a:buClr>
              <a:buFont typeface="Calibri" pitchFamily="34" charset="0"/>
              <a:buChar char="◦"/>
              <a:defRPr sz="1800" kern="1200">
                <a:solidFill>
                  <a:schemeClr val="dk1"/>
                </a:solidFill>
                <a:latin typeface="+mn-lt"/>
                <a:ea typeface="+mn-ea"/>
                <a:cs typeface="+mn-cs"/>
              </a:defRPr>
            </a:lvl2pPr>
            <a:lvl3pPr marL="65836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dk1"/>
                </a:solidFill>
                <a:latin typeface="+mn-lt"/>
                <a:ea typeface="+mn-ea"/>
                <a:cs typeface="+mn-cs"/>
              </a:defRPr>
            </a:lvl3pPr>
            <a:lvl4pPr marL="84124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dk1"/>
                </a:solidFill>
                <a:latin typeface="+mn-lt"/>
                <a:ea typeface="+mn-ea"/>
                <a:cs typeface="+mn-cs"/>
              </a:defRPr>
            </a:lvl4pPr>
            <a:lvl5pPr marL="1024128" indent="-274320" algn="l" defTabSz="914400" rtl="0" eaLnBrk="1" latinLnBrk="0" hangingPunct="1">
              <a:lnSpc>
                <a:spcPct val="100000"/>
              </a:lnSpc>
              <a:spcBef>
                <a:spcPts val="0"/>
              </a:spcBef>
              <a:spcAft>
                <a:spcPts val="600"/>
              </a:spcAft>
              <a:buClr>
                <a:srgbClr val="27AAE1"/>
              </a:buClr>
              <a:buFont typeface="Calibri" pitchFamily="34" charset="0"/>
              <a:buChar char="◦"/>
              <a:defRPr sz="1400" kern="1200">
                <a:solidFill>
                  <a:schemeClr val="dk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dk1"/>
                </a:solidFill>
                <a:latin typeface="+mn-lt"/>
                <a:ea typeface="+mn-ea"/>
                <a:cs typeface="+mn-cs"/>
              </a:defRPr>
            </a:lvl9pPr>
          </a:lstStyle>
          <a:p>
            <a:pPr marL="182880" indent="-182880"/>
            <a:r>
              <a:rPr lang="en-US" sz="1200" dirty="0" smtClean="0"/>
              <a:t>Finalized action plan implemented</a:t>
            </a:r>
            <a:endParaRPr lang="en-US" sz="1200" dirty="0"/>
          </a:p>
        </p:txBody>
      </p:sp>
      <p:sp>
        <p:nvSpPr>
          <p:cNvPr id="51" name="Rectangle 50"/>
          <p:cNvSpPr/>
          <p:nvPr/>
        </p:nvSpPr>
        <p:spPr>
          <a:xfrm flipV="1">
            <a:off x="2939809" y="2015400"/>
            <a:ext cx="7616660" cy="45719"/>
          </a:xfrm>
          <a:prstGeom prst="rect">
            <a:avLst/>
          </a:prstGeom>
          <a:solidFill>
            <a:srgbClr val="27AAE1"/>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7" name="Straight Connector 6"/>
          <p:cNvCxnSpPr/>
          <p:nvPr/>
        </p:nvCxnSpPr>
        <p:spPr>
          <a:xfrm>
            <a:off x="5589442" y="2323644"/>
            <a:ext cx="323665" cy="0"/>
          </a:xfrm>
          <a:prstGeom prst="line">
            <a:avLst/>
          </a:prstGeom>
          <a:ln>
            <a:solidFill>
              <a:srgbClr val="7CCA6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191473" y="3717680"/>
            <a:ext cx="8751387" cy="0"/>
          </a:xfrm>
          <a:prstGeom prst="line">
            <a:avLst/>
          </a:prstGeom>
          <a:ln>
            <a:solidFill>
              <a:srgbClr val="A5C2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852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97280" y="286604"/>
            <a:ext cx="10640630" cy="1290268"/>
          </a:xfrm>
        </p:spPr>
        <p:txBody>
          <a:bodyPr/>
          <a:lstStyle/>
          <a:p>
            <a:r>
              <a:rPr lang="en-US" dirty="0" smtClean="0"/>
              <a:t>JCRC Event Decision Process</a:t>
            </a:r>
            <a:endParaRPr lang="en-US" dirty="0"/>
          </a:p>
        </p:txBody>
      </p:sp>
      <p:sp>
        <p:nvSpPr>
          <p:cNvPr id="7" name="Content Placeholder 2"/>
          <p:cNvSpPr>
            <a:spLocks noGrp="1"/>
          </p:cNvSpPr>
          <p:nvPr>
            <p:ph idx="1"/>
          </p:nvPr>
        </p:nvSpPr>
        <p:spPr>
          <a:xfrm>
            <a:off x="1097280" y="1681252"/>
            <a:ext cx="6066846" cy="4532936"/>
          </a:xfrm>
        </p:spPr>
        <p:txBody>
          <a:bodyPr/>
          <a:lstStyle/>
          <a:p>
            <a:r>
              <a:rPr lang="en-US" dirty="0"/>
              <a:t>Flow chart shows staff proposal for vetting a non-time sensitive event</a:t>
            </a:r>
          </a:p>
          <a:p>
            <a:r>
              <a:rPr lang="en-US" dirty="0"/>
              <a:t>Controversial time sensitive </a:t>
            </a:r>
            <a:r>
              <a:rPr lang="en-US" dirty="0" smtClean="0"/>
              <a:t>sponsorship requests </a:t>
            </a:r>
            <a:r>
              <a:rPr lang="en-US" dirty="0"/>
              <a:t>will immediately go to </a:t>
            </a:r>
            <a:r>
              <a:rPr lang="en-US" dirty="0" smtClean="0"/>
              <a:t>board </a:t>
            </a:r>
            <a:r>
              <a:rPr lang="en-US" dirty="0"/>
              <a:t>for a full vote</a:t>
            </a:r>
          </a:p>
          <a:p>
            <a:r>
              <a:rPr lang="en-US" dirty="0"/>
              <a:t>Additionally, </a:t>
            </a:r>
            <a:r>
              <a:rPr lang="en-US" dirty="0" smtClean="0"/>
              <a:t>board </a:t>
            </a:r>
            <a:r>
              <a:rPr lang="en-US" dirty="0"/>
              <a:t>will be provided a </a:t>
            </a:r>
            <a:r>
              <a:rPr lang="en-US" dirty="0" smtClean="0"/>
              <a:t>monthly update </a:t>
            </a:r>
            <a:r>
              <a:rPr lang="en-US" dirty="0"/>
              <a:t>by staff recapping and previewing </a:t>
            </a:r>
            <a:r>
              <a:rPr lang="en-US" dirty="0" smtClean="0"/>
              <a:t>all JCRC activities</a:t>
            </a:r>
            <a:endParaRPr lang="en-US" dirty="0"/>
          </a:p>
        </p:txBody>
      </p:sp>
      <p:sp>
        <p:nvSpPr>
          <p:cNvPr id="8" name="Slide Number Placeholder 3"/>
          <p:cNvSpPr>
            <a:spLocks noGrp="1"/>
          </p:cNvSpPr>
          <p:nvPr>
            <p:ph type="sldNum" sz="quarter" idx="12"/>
          </p:nvPr>
        </p:nvSpPr>
        <p:spPr>
          <a:xfrm>
            <a:off x="9900458" y="6459785"/>
            <a:ext cx="1312025" cy="365125"/>
          </a:xfrm>
        </p:spPr>
        <p:txBody>
          <a:bodyPr/>
          <a:lstStyle/>
          <a:p>
            <a:fld id="{6EFE639C-26F4-492D-87FD-8BF8AFECF635}" type="slidenum">
              <a:rPr lang="en-US" smtClean="0"/>
              <a:t>4</a:t>
            </a:fld>
            <a:endParaRPr lang="en-US" dirty="0"/>
          </a:p>
        </p:txBody>
      </p:sp>
      <p:graphicFrame>
        <p:nvGraphicFramePr>
          <p:cNvPr id="9" name="Diagram 8"/>
          <p:cNvGraphicFramePr/>
          <p:nvPr>
            <p:extLst>
              <p:ext uri="{D42A27DB-BD31-4B8C-83A1-F6EECF244321}">
                <p14:modId xmlns:p14="http://schemas.microsoft.com/office/powerpoint/2010/main" val="141802114"/>
              </p:ext>
            </p:extLst>
          </p:nvPr>
        </p:nvGraphicFramePr>
        <p:xfrm>
          <a:off x="7028953" y="1681252"/>
          <a:ext cx="5163046" cy="3598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Arrow Connector 9"/>
          <p:cNvCxnSpPr/>
          <p:nvPr/>
        </p:nvCxnSpPr>
        <p:spPr>
          <a:xfrm flipH="1">
            <a:off x="8108704" y="5015400"/>
            <a:ext cx="583824" cy="346514"/>
          </a:xfrm>
          <a:prstGeom prst="straightConnector1">
            <a:avLst/>
          </a:prstGeom>
          <a:ln w="9525" cap="flat" cmpd="sng" algn="ctr">
            <a:solidFill>
              <a:schemeClr val="accent2"/>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1" name="Flowchart: Alternate Process 10"/>
          <p:cNvSpPr/>
          <p:nvPr/>
        </p:nvSpPr>
        <p:spPr>
          <a:xfrm>
            <a:off x="6702950" y="5207510"/>
            <a:ext cx="1318896" cy="819579"/>
          </a:xfrm>
          <a:prstGeom prst="flowChartAlternateProcess">
            <a:avLst/>
          </a:prstGeom>
          <a:solidFill>
            <a:srgbClr val="A7EFF5"/>
          </a:solidFill>
          <a:ln w="6350">
            <a:solidFill>
              <a:srgbClr val="6B99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4a. Non-controversial events will be finalized by staff </a:t>
            </a:r>
            <a:endParaRPr lang="en-US" sz="1200" dirty="0">
              <a:solidFill>
                <a:schemeClr val="tx1"/>
              </a:solidFill>
            </a:endParaRPr>
          </a:p>
        </p:txBody>
      </p:sp>
    </p:spTree>
    <p:extLst>
      <p:ext uri="{BB962C8B-B14F-4D97-AF65-F5344CB8AC3E}">
        <p14:creationId xmlns:p14="http://schemas.microsoft.com/office/powerpoint/2010/main" val="2621995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xfrm>
            <a:off x="9900458" y="6459785"/>
            <a:ext cx="1312025" cy="365125"/>
          </a:xfrm>
        </p:spPr>
        <p:txBody>
          <a:bodyPr/>
          <a:lstStyle/>
          <a:p>
            <a:fld id="{062A6E8A-E24B-4C53-8C6A-DCDCEFB51E1D}" type="slidenum">
              <a:rPr lang="en-US" smtClean="0"/>
              <a:t>5</a:t>
            </a:fld>
            <a:endParaRPr lang="en-US" dirty="0"/>
          </a:p>
        </p:txBody>
      </p:sp>
      <p:sp>
        <p:nvSpPr>
          <p:cNvPr id="11" name="Rectangle 10"/>
          <p:cNvSpPr/>
          <p:nvPr/>
        </p:nvSpPr>
        <p:spPr>
          <a:xfrm>
            <a:off x="1" y="1607045"/>
            <a:ext cx="12191999" cy="533400"/>
          </a:xfrm>
          <a:prstGeom prst="rect">
            <a:avLst/>
          </a:prstGeom>
          <a:solidFill>
            <a:srgbClr val="1F2048"/>
          </a:solidFill>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2" name="Rectangle 11"/>
          <p:cNvSpPr/>
          <p:nvPr/>
        </p:nvSpPr>
        <p:spPr>
          <a:xfrm>
            <a:off x="1" y="1149845"/>
            <a:ext cx="12191999"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Text Box 2"/>
          <p:cNvSpPr txBox="1">
            <a:spLocks noChangeArrowheads="1"/>
          </p:cNvSpPr>
          <p:nvPr/>
        </p:nvSpPr>
        <p:spPr bwMode="auto">
          <a:xfrm>
            <a:off x="1147156" y="1375270"/>
            <a:ext cx="10590415" cy="996950"/>
          </a:xfrm>
          <a:prstGeom prst="rect">
            <a:avLst/>
          </a:prstGeom>
          <a:noFill/>
          <a:ln w="9525">
            <a:noFill/>
            <a:miter lim="800000"/>
            <a:headEnd/>
            <a:tailEnd/>
          </a:ln>
        </p:spPr>
        <p:txBody>
          <a:bodyPr rot="0" vert="horz" wrap="square" lIns="91440" tIns="45720" rIns="91440" bIns="45720" anchor="ctr" anchorCtr="0">
            <a:noAutofit/>
          </a:bodyPr>
          <a:lstStyle/>
          <a:p>
            <a:pPr marL="0" marR="0" algn="ctr">
              <a:lnSpc>
                <a:spcPct val="115000"/>
              </a:lnSpc>
              <a:spcBef>
                <a:spcPts val="500"/>
              </a:spcBef>
              <a:spcAft>
                <a:spcPts val="1000"/>
              </a:spcAft>
            </a:pPr>
            <a:r>
              <a:rPr lang="en-US" sz="1300" b="1" dirty="0">
                <a:ln>
                  <a:noFill/>
                </a:ln>
                <a:solidFill>
                  <a:srgbClr val="FFFFFF"/>
                </a:solidFill>
                <a:effectLst>
                  <a:outerShdw blurRad="38100" dist="19050" dir="2700000" algn="tl">
                    <a:schemeClr val="dk1">
                      <a:alpha val="40000"/>
                    </a:schemeClr>
                  </a:outerShdw>
                </a:effectLst>
                <a:latin typeface="Gotham Medium" pitchFamily="50" charset="0"/>
                <a:ea typeface="Times New Roman" panose="02020603050405020304" pitchFamily="18" charset="0"/>
                <a:cs typeface="Arial" panose="020B0604020202020204" pitchFamily="34" charset="0"/>
              </a:rPr>
              <a:t>STRENGTH IN UNITY: ADVOCATING FOR THE ORGANIZED JEWISH COMMUNITY</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182880" marR="182880" algn="ctr">
              <a:lnSpc>
                <a:spcPct val="115000"/>
              </a:lnSpc>
              <a:spcBef>
                <a:spcPts val="500"/>
              </a:spcBef>
              <a:spcAft>
                <a:spcPts val="1000"/>
              </a:spcAft>
            </a:pPr>
            <a:r>
              <a:rPr lang="en-US" sz="1100" b="1" dirty="0">
                <a:ln>
                  <a:noFill/>
                </a:ln>
                <a:solidFill>
                  <a:srgbClr val="FFFFFF"/>
                </a:solidFill>
                <a:effectLst>
                  <a:outerShdw blurRad="38100" dist="19050" dir="2700000" algn="tl">
                    <a:schemeClr val="dk1">
                      <a:alpha val="40000"/>
                    </a:schemeClr>
                  </a:outerShdw>
                </a:effectLst>
                <a:latin typeface="Gotham Light" pitchFamily="50" charset="0"/>
                <a:ea typeface="Times New Roman" panose="02020603050405020304" pitchFamily="18" charset="0"/>
                <a:cs typeface="Arial" panose="020B0604020202020204" pitchFamily="34" charset="0"/>
              </a:rPr>
              <a:t>Educating and advocating on issues of vital importance to the organized Jewish community based on consensus, civility, and an expanded commitment to living Jewish values of social justice.</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p>
            <a:pPr marL="0" marR="0" algn="ctr">
              <a:lnSpc>
                <a:spcPct val="115000"/>
              </a:lnSpc>
              <a:spcBef>
                <a:spcPts val="500"/>
              </a:spcBef>
              <a:spcAft>
                <a:spcPts val="1000"/>
              </a:spcAft>
            </a:pPr>
            <a:r>
              <a:rPr lang="en-US" sz="1600" b="1" dirty="0">
                <a:ln>
                  <a:noFill/>
                </a:ln>
                <a:solidFill>
                  <a:srgbClr val="FFFFFF"/>
                </a:solidFill>
                <a:effectLst>
                  <a:outerShdw blurRad="38100" dist="19050" dir="2700000" algn="tl">
                    <a:schemeClr val="dk1">
                      <a:alpha val="40000"/>
                    </a:schemeClr>
                  </a:outerShdw>
                </a:effectLst>
                <a:latin typeface="Gotham Medium" pitchFamily="50" charset="0"/>
                <a:ea typeface="Times New Roman" panose="02020603050405020304" pitchFamily="18" charset="0"/>
                <a:cs typeface="Arial" panose="020B0604020202020204" pitchFamily="34" charset="0"/>
              </a:rPr>
              <a: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1147155" y="2164720"/>
            <a:ext cx="10590415" cy="3631892"/>
          </a:xfrm>
          <a:prstGeom prst="rect">
            <a:avLst/>
          </a:prstGeom>
        </p:spPr>
        <p:txBody>
          <a:bodyPr wrap="square">
            <a:spAutoFit/>
          </a:bodyPr>
          <a:lstStyle/>
          <a:p>
            <a:pPr algn="ctr">
              <a:spcAft>
                <a:spcPts val="600"/>
              </a:spcAft>
            </a:pPr>
            <a:r>
              <a:rPr lang="en-US" sz="2400" cap="all" spc="50" dirty="0">
                <a:solidFill>
                  <a:srgbClr val="27AAE1"/>
                </a:solidFill>
                <a:latin typeface="Calibri Light" panose="020F0302020204030204" pitchFamily="34" charset="0"/>
                <a:ea typeface="Times New Roman" panose="02020603050405020304" pitchFamily="18" charset="0"/>
                <a:cs typeface="Times New Roman" panose="02020603050405020304" pitchFamily="18" charset="0"/>
              </a:rPr>
              <a:t>2019-2020 Core Values</a:t>
            </a:r>
          </a:p>
          <a:p>
            <a:pPr algn="just">
              <a:lnSpc>
                <a:spcPct val="114000"/>
              </a:lnSpc>
              <a:spcAft>
                <a:spcPts val="600"/>
              </a:spcAft>
            </a:pPr>
            <a:r>
              <a:rPr lang="en-US" sz="1100" dirty="0">
                <a:latin typeface="Calibri" panose="020F0502020204030204" pitchFamily="34" charset="0"/>
                <a:ea typeface="Times New Roman" panose="02020603050405020304" pitchFamily="18" charset="0"/>
                <a:cs typeface="Calibri" panose="020F0502020204030204" pitchFamily="34" charset="0"/>
              </a:rPr>
              <a:t>The Jewish Community Relations Council (JCRC) exists to build a strong and vibrant Jewish community in Columbus and around the world. Through collaboration, advocacy, open communication, education, understanding, and respect, we shall build and deepen our relationships with communities throughout Columbus and beyond.   </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14000"/>
              </a:lnSpc>
              <a:spcAft>
                <a:spcPts val="600"/>
              </a:spcAft>
            </a:pPr>
            <a:r>
              <a:rPr lang="en-US" sz="1200" b="1" dirty="0">
                <a:solidFill>
                  <a:srgbClr val="27AAE1"/>
                </a:solidFill>
                <a:latin typeface="Calibri" panose="020F0502020204030204" pitchFamily="34" charset="0"/>
                <a:ea typeface="Times New Roman" panose="02020603050405020304" pitchFamily="18" charset="0"/>
                <a:cs typeface="Calibri" panose="020F0502020204030204" pitchFamily="34" charset="0"/>
              </a:rPr>
              <a:t>Ensuring a safe and secure Jewish community</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14000"/>
              </a:lnSpc>
              <a:spcAft>
                <a:spcPts val="600"/>
              </a:spcAft>
            </a:pPr>
            <a:r>
              <a:rPr lang="en-US" sz="1100" dirty="0">
                <a:latin typeface="Calibri" panose="020F0502020204030204" pitchFamily="34" charset="0"/>
                <a:ea typeface="Times New Roman" panose="02020603050405020304" pitchFamily="18" charset="0"/>
                <a:cs typeface="Calibri" panose="020F0502020204030204" pitchFamily="34" charset="0"/>
              </a:rPr>
              <a:t>The JCRC firmly believes that a strong and vibrant community emanates from ensuring physical and economic security. The JCRC works closely with law enforcement and emergency preparedness agencies as the central coordinator and resource for securing our community. The JCRC advocates for expanding the social safety net to support our Jewish agencies in their work to serve all those in need. Additionally, the JCRC will continue to ensure JewishColumbus investments in the community remain protected.</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14000"/>
              </a:lnSpc>
              <a:spcAft>
                <a:spcPts val="600"/>
              </a:spcAft>
            </a:pPr>
            <a:r>
              <a:rPr lang="en-US" sz="1200" b="1" dirty="0">
                <a:solidFill>
                  <a:srgbClr val="27AAE1"/>
                </a:solidFill>
                <a:latin typeface="Calibri" panose="020F0502020204030204" pitchFamily="34" charset="0"/>
                <a:ea typeface="Times New Roman" panose="02020603050405020304" pitchFamily="18" charset="0"/>
                <a:cs typeface="Calibri" panose="020F0502020204030204" pitchFamily="34" charset="0"/>
              </a:rPr>
              <a:t>Combatting anti-Semitism, discrimination, and hate</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14000"/>
              </a:lnSpc>
              <a:spcAft>
                <a:spcPts val="600"/>
              </a:spcAft>
            </a:pPr>
            <a:r>
              <a:rPr lang="en-US" sz="1100" dirty="0">
                <a:latin typeface="Calibri" panose="020F0502020204030204" pitchFamily="34" charset="0"/>
                <a:ea typeface="Times New Roman" panose="02020603050405020304" pitchFamily="18" charset="0"/>
                <a:cs typeface="Calibri" panose="020F0502020204030204" pitchFamily="34" charset="0"/>
              </a:rPr>
              <a:t>The JCRC will oppose and respond to anti-Semitism, as well as hate and discrimination against other groups.  Where possible and appropriate, JCRC will do this in collaboration with other organizations. The JCRC supports efforts to ensure the freedom and safety of Jewish communities worldwide and promotes an understanding of world events, which challenge the dignity of all human beings. The JCRC will continue to perpetuate the memory of the unique atrocity of the Holocaust to ensure that it never happens again.</a:t>
            </a:r>
            <a:endParaRPr lang="en-US" sz="11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14000"/>
              </a:lnSpc>
              <a:spcAft>
                <a:spcPts val="600"/>
              </a:spcAft>
            </a:pPr>
            <a:r>
              <a:rPr lang="en-US" sz="1200" b="1" dirty="0">
                <a:solidFill>
                  <a:srgbClr val="27AAE1"/>
                </a:solidFill>
                <a:latin typeface="Calibri" panose="020F0502020204030204" pitchFamily="34" charset="0"/>
                <a:ea typeface="Times New Roman" panose="02020603050405020304" pitchFamily="18" charset="0"/>
                <a:cs typeface="Calibri" panose="020F0502020204030204" pitchFamily="34" charset="0"/>
              </a:rPr>
              <a:t>Combat efforts to delegitimize Israel and promote Israel’s security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nSpc>
                <a:spcPct val="114000"/>
              </a:lnSpc>
              <a:spcAft>
                <a:spcPts val="600"/>
              </a:spcAft>
            </a:pPr>
            <a:r>
              <a:rPr lang="en-US" sz="1100" dirty="0">
                <a:latin typeface="Calibri" panose="020F0502020204030204" pitchFamily="34" charset="0"/>
                <a:ea typeface="Times New Roman" panose="02020603050405020304" pitchFamily="18" charset="0"/>
                <a:cs typeface="Calibri" panose="020F0502020204030204" pitchFamily="34" charset="0"/>
              </a:rPr>
              <a:t>The JCRC will enhance the greater community’s understanding of Israel and foster connections between Columbus and </a:t>
            </a:r>
            <a:r>
              <a:rPr lang="en-US" sz="1100" dirty="0" smtClean="0">
                <a:latin typeface="Calibri" panose="020F0502020204030204" pitchFamily="34" charset="0"/>
                <a:ea typeface="Times New Roman" panose="02020603050405020304" pitchFamily="18" charset="0"/>
                <a:cs typeface="Calibri" panose="020F0502020204030204" pitchFamily="34" charset="0"/>
              </a:rPr>
              <a:t>Israel. The JCRC will </a:t>
            </a:r>
            <a:r>
              <a:rPr lang="en-US" sz="1100" dirty="0">
                <a:latin typeface="Calibri" panose="020F0502020204030204" pitchFamily="34" charset="0"/>
                <a:ea typeface="Times New Roman" panose="02020603050405020304" pitchFamily="18" charset="0"/>
                <a:cs typeface="Calibri" panose="020F0502020204030204" pitchFamily="34" charset="0"/>
              </a:rPr>
              <a:t>combat efforts to delegitimize Israel. The JCRC will support efforts to enhance Israel’s security, and will </a:t>
            </a:r>
            <a:r>
              <a:rPr lang="en-US" sz="1100" dirty="0" smtClean="0">
                <a:latin typeface="Calibri" panose="020F0502020204030204" pitchFamily="34" charset="0"/>
                <a:ea typeface="Times New Roman" panose="02020603050405020304" pitchFamily="18" charset="0"/>
                <a:cs typeface="Calibri" panose="020F0502020204030204" pitchFamily="34" charset="0"/>
              </a:rPr>
              <a:t>actively advocate </a:t>
            </a:r>
            <a:r>
              <a:rPr lang="en-US" sz="1100" dirty="0">
                <a:latin typeface="Calibri" panose="020F0502020204030204" pitchFamily="34" charset="0"/>
                <a:ea typeface="Times New Roman" panose="02020603050405020304" pitchFamily="18" charset="0"/>
                <a:cs typeface="Calibri" panose="020F0502020204030204" pitchFamily="34" charset="0"/>
              </a:rPr>
              <a:t>for a </a:t>
            </a:r>
            <a:r>
              <a:rPr lang="en-US" sz="1100" dirty="0" smtClean="0">
                <a:latin typeface="Calibri" panose="020F0502020204030204" pitchFamily="34" charset="0"/>
                <a:ea typeface="Times New Roman" panose="02020603050405020304" pitchFamily="18" charset="0"/>
                <a:cs typeface="Calibri" panose="020F0502020204030204" pitchFamily="34" charset="0"/>
              </a:rPr>
              <a:t>strong US/Israel </a:t>
            </a:r>
            <a:r>
              <a:rPr lang="en-US" sz="1100" dirty="0">
                <a:latin typeface="Calibri" panose="020F0502020204030204" pitchFamily="34" charset="0"/>
                <a:ea typeface="Times New Roman" panose="02020603050405020304" pitchFamily="18" charset="0"/>
                <a:cs typeface="Calibri" panose="020F0502020204030204" pitchFamily="34" charset="0"/>
              </a:rPr>
              <a:t>relationship.</a:t>
            </a:r>
            <a:endParaRPr lang="en-US" sz="1100" dirty="0">
              <a:latin typeface="Calibri" panose="020F0502020204030204" pitchFamily="34" charset="0"/>
              <a:ea typeface="Times New Roman" panose="02020603050405020304" pitchFamily="18"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765368186"/>
              </p:ext>
            </p:extLst>
          </p:nvPr>
        </p:nvGraphicFramePr>
        <p:xfrm>
          <a:off x="1" y="780069"/>
          <a:ext cx="12192000" cy="306872"/>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2225458809"/>
                    </a:ext>
                  </a:extLst>
                </a:gridCol>
                <a:gridCol w="2438400">
                  <a:extLst>
                    <a:ext uri="{9D8B030D-6E8A-4147-A177-3AD203B41FA5}">
                      <a16:colId xmlns:a16="http://schemas.microsoft.com/office/drawing/2014/main" val="1435898505"/>
                    </a:ext>
                  </a:extLst>
                </a:gridCol>
                <a:gridCol w="2438400">
                  <a:extLst>
                    <a:ext uri="{9D8B030D-6E8A-4147-A177-3AD203B41FA5}">
                      <a16:colId xmlns:a16="http://schemas.microsoft.com/office/drawing/2014/main" val="1026689177"/>
                    </a:ext>
                  </a:extLst>
                </a:gridCol>
                <a:gridCol w="2438400">
                  <a:extLst>
                    <a:ext uri="{9D8B030D-6E8A-4147-A177-3AD203B41FA5}">
                      <a16:colId xmlns:a16="http://schemas.microsoft.com/office/drawing/2014/main" val="3666293674"/>
                    </a:ext>
                  </a:extLst>
                </a:gridCol>
                <a:gridCol w="2438400">
                  <a:extLst>
                    <a:ext uri="{9D8B030D-6E8A-4147-A177-3AD203B41FA5}">
                      <a16:colId xmlns:a16="http://schemas.microsoft.com/office/drawing/2014/main" val="3070211786"/>
                    </a:ext>
                  </a:extLst>
                </a:gridCol>
              </a:tblGrid>
              <a:tr h="306872">
                <a:tc>
                  <a:txBody>
                    <a:bodyPr/>
                    <a:lstStyle/>
                    <a:p>
                      <a:pPr marL="0" marR="0" algn="ctr">
                        <a:spcBef>
                          <a:spcPts val="0"/>
                        </a:spcBef>
                        <a:spcAft>
                          <a:spcPts val="0"/>
                        </a:spcAft>
                        <a:tabLst>
                          <a:tab pos="2971800" algn="ctr"/>
                          <a:tab pos="5943600" algn="r"/>
                        </a:tabLst>
                      </a:pPr>
                      <a:endParaRPr lang="en-US" sz="1000" b="0" dirty="0">
                        <a:solidFill>
                          <a:schemeClr val="tx2"/>
                        </a:solidFill>
                        <a:effectLst/>
                        <a:latin typeface="Calibri" panose="020F0502020204030204" pitchFamily="34" charset="0"/>
                        <a:ea typeface="Times New Roman" panose="02020603050405020304" pitchFamily="18" charset="0"/>
                        <a:cs typeface="Arial" panose="020B0604020202020204" pitchFamily="34" charset="0"/>
                      </a:endParaRPr>
                    </a:p>
                  </a:txBody>
                  <a:tcPr marL="68375" marR="68375"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971800" algn="ctr"/>
                          <a:tab pos="5943600" algn="r"/>
                        </a:tabLst>
                      </a:pPr>
                      <a:r>
                        <a:rPr lang="en-US" sz="1000" b="0" dirty="0">
                          <a:solidFill>
                            <a:schemeClr val="tx2"/>
                          </a:solidFill>
                          <a:effectLst/>
                        </a:rPr>
                        <a:t>Justin Shaw</a:t>
                      </a:r>
                    </a:p>
                    <a:p>
                      <a:pPr marL="0" marR="0" algn="ctr">
                        <a:spcBef>
                          <a:spcPts val="0"/>
                        </a:spcBef>
                        <a:spcAft>
                          <a:spcPts val="0"/>
                        </a:spcAft>
                        <a:tabLst>
                          <a:tab pos="2971800" algn="ctr"/>
                          <a:tab pos="5943600" algn="r"/>
                        </a:tabLst>
                      </a:pPr>
                      <a:r>
                        <a:rPr lang="en-US" sz="1000" b="0" dirty="0">
                          <a:solidFill>
                            <a:schemeClr val="tx2"/>
                          </a:solidFill>
                          <a:effectLst/>
                        </a:rPr>
                        <a:t>Director, Jewish Community Relations</a:t>
                      </a:r>
                      <a:endParaRPr lang="en-US" sz="1000" b="0" dirty="0">
                        <a:solidFill>
                          <a:schemeClr val="tx2"/>
                        </a:solidFill>
                        <a:effectLst/>
                        <a:latin typeface="Calibri" panose="020F0502020204030204" pitchFamily="34" charset="0"/>
                        <a:ea typeface="Times New Roman" panose="02020603050405020304" pitchFamily="18" charset="0"/>
                        <a:cs typeface="Arial" panose="020B0604020202020204" pitchFamily="34" charset="0"/>
                      </a:endParaRPr>
                    </a:p>
                  </a:txBody>
                  <a:tcPr marL="68375" marR="68375"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971800" algn="ctr"/>
                          <a:tab pos="5943600" algn="r"/>
                        </a:tabLst>
                      </a:pPr>
                      <a:r>
                        <a:rPr lang="en-US" sz="1400" b="0" dirty="0">
                          <a:solidFill>
                            <a:schemeClr val="tx2"/>
                          </a:solidFill>
                          <a:effectLst/>
                        </a:rPr>
                        <a:t> </a:t>
                      </a:r>
                      <a:endParaRPr lang="en-US" sz="1400" b="0" dirty="0">
                        <a:solidFill>
                          <a:schemeClr val="tx2"/>
                        </a:solidFill>
                        <a:effectLst/>
                        <a:latin typeface="Calibri" panose="020F0502020204030204" pitchFamily="34" charset="0"/>
                        <a:ea typeface="Times New Roman" panose="02020603050405020304" pitchFamily="18" charset="0"/>
                        <a:cs typeface="Arial" panose="020B0604020202020204" pitchFamily="34" charset="0"/>
                      </a:endParaRPr>
                    </a:p>
                  </a:txBody>
                  <a:tcPr marL="68375" marR="68375"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971800" algn="ctr"/>
                          <a:tab pos="5943600" algn="r"/>
                        </a:tabLst>
                      </a:pPr>
                      <a:r>
                        <a:rPr lang="en-US" sz="1000" b="0" dirty="0">
                          <a:solidFill>
                            <a:schemeClr val="tx2"/>
                          </a:solidFill>
                          <a:effectLst/>
                        </a:rPr>
                        <a:t>Bradley Kastan &amp; Theodore Fisher</a:t>
                      </a:r>
                    </a:p>
                    <a:p>
                      <a:pPr marL="0" marR="0" algn="ctr">
                        <a:spcBef>
                          <a:spcPts val="0"/>
                        </a:spcBef>
                        <a:spcAft>
                          <a:spcPts val="0"/>
                        </a:spcAft>
                        <a:tabLst>
                          <a:tab pos="2971800" algn="ctr"/>
                          <a:tab pos="5943600" algn="r"/>
                        </a:tabLst>
                      </a:pPr>
                      <a:r>
                        <a:rPr lang="en-US" sz="1000" b="0" dirty="0">
                          <a:solidFill>
                            <a:schemeClr val="tx2"/>
                          </a:solidFill>
                          <a:effectLst/>
                        </a:rPr>
                        <a:t>Board Co-Chairs</a:t>
                      </a:r>
                      <a:endParaRPr lang="en-US" sz="1000" b="0" dirty="0">
                        <a:solidFill>
                          <a:schemeClr val="tx2"/>
                        </a:solidFill>
                        <a:effectLst/>
                        <a:latin typeface="Calibri" panose="020F0502020204030204" pitchFamily="34" charset="0"/>
                        <a:ea typeface="Times New Roman" panose="02020603050405020304" pitchFamily="18" charset="0"/>
                        <a:cs typeface="Arial" panose="020B0604020202020204" pitchFamily="34" charset="0"/>
                      </a:endParaRPr>
                    </a:p>
                  </a:txBody>
                  <a:tcPr marL="68375" marR="68375"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spcBef>
                          <a:spcPts val="0"/>
                        </a:spcBef>
                        <a:spcAft>
                          <a:spcPts val="0"/>
                        </a:spcAft>
                        <a:tabLst>
                          <a:tab pos="2971800" algn="ctr"/>
                          <a:tab pos="5943600" algn="r"/>
                        </a:tabLst>
                      </a:pPr>
                      <a:endParaRPr lang="en-US" sz="1000" b="0" dirty="0">
                        <a:solidFill>
                          <a:schemeClr val="tx2"/>
                        </a:solidFill>
                        <a:effectLst/>
                        <a:latin typeface="Calibri" panose="020F0502020204030204" pitchFamily="34" charset="0"/>
                        <a:ea typeface="Times New Roman" panose="02020603050405020304" pitchFamily="18" charset="0"/>
                        <a:cs typeface="Arial" panose="020B0604020202020204" pitchFamily="34" charset="0"/>
                      </a:endParaRPr>
                    </a:p>
                  </a:txBody>
                  <a:tcPr marL="68375" marR="68375" marT="0" marB="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114639"/>
                  </a:ext>
                </a:extLst>
              </a:tr>
            </a:tbl>
          </a:graphicData>
        </a:graphic>
      </p:graphicFrame>
      <p:sp>
        <p:nvSpPr>
          <p:cNvPr id="3" name="Rectangle 2"/>
          <p:cNvSpPr>
            <a:spLocks noChangeArrowheads="1"/>
          </p:cNvSpPr>
          <p:nvPr/>
        </p:nvSpPr>
        <p:spPr bwMode="auto">
          <a:xfrm>
            <a:off x="580496" y="35147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JCRC_logo_4C_Cbus_FI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4384" y="147125"/>
            <a:ext cx="1571097" cy="862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654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4">
      <a:dk1>
        <a:srgbClr val="000000"/>
      </a:dk1>
      <a:lt1>
        <a:sysClr val="window" lastClr="FFFFFF"/>
      </a:lt1>
      <a:dk2>
        <a:srgbClr val="000000"/>
      </a:dk2>
      <a:lt2>
        <a:srgbClr val="DFDFE3"/>
      </a:lt2>
      <a:accent1>
        <a:srgbClr val="27AAE1"/>
      </a:accent1>
      <a:accent2>
        <a:srgbClr val="000000"/>
      </a:accent2>
      <a:accent3>
        <a:srgbClr val="1F2048"/>
      </a:accent3>
      <a:accent4>
        <a:srgbClr val="10CF9B"/>
      </a:accent4>
      <a:accent5>
        <a:srgbClr val="7CCA62"/>
      </a:accent5>
      <a:accent6>
        <a:srgbClr val="A5C249"/>
      </a:accent6>
      <a:hlink>
        <a:srgbClr val="F49100"/>
      </a:hlink>
      <a:folHlink>
        <a:srgbClr val="85DFD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3495</TotalTime>
  <Words>631</Words>
  <Application>Microsoft Office PowerPoint</Application>
  <PresentationFormat>Widescreen</PresentationFormat>
  <Paragraphs>71</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Calibri</vt:lpstr>
      <vt:lpstr>Calibri Light</vt:lpstr>
      <vt:lpstr>Courier New</vt:lpstr>
      <vt:lpstr>Gotham Book</vt:lpstr>
      <vt:lpstr>Gotham Light</vt:lpstr>
      <vt:lpstr>Gotham Medium</vt:lpstr>
      <vt:lpstr>Times New Roman</vt:lpstr>
      <vt:lpstr>Retrospect</vt:lpstr>
      <vt:lpstr>JCRC Decision Making Process</vt:lpstr>
      <vt:lpstr>What makes an issue  or cause one which the JCRC embraces?</vt:lpstr>
      <vt:lpstr>Timeline and Process for Issue Positions</vt:lpstr>
      <vt:lpstr>JCRC Event Decision Process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JCRC Changes</dc:title>
  <dc:creator>Justin Shaw</dc:creator>
  <cp:lastModifiedBy>Justin Shaw</cp:lastModifiedBy>
  <cp:revision>90</cp:revision>
  <dcterms:created xsi:type="dcterms:W3CDTF">2018-09-27T20:00:24Z</dcterms:created>
  <dcterms:modified xsi:type="dcterms:W3CDTF">2020-09-17T18:39:41Z</dcterms:modified>
</cp:coreProperties>
</file>